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585" r:id="rId3"/>
    <p:sldId id="586" r:id="rId4"/>
    <p:sldId id="588" r:id="rId5"/>
    <p:sldId id="513" r:id="rId6"/>
    <p:sldId id="538" r:id="rId7"/>
    <p:sldId id="517" r:id="rId8"/>
    <p:sldId id="528" r:id="rId9"/>
    <p:sldId id="529" r:id="rId10"/>
    <p:sldId id="526" r:id="rId11"/>
    <p:sldId id="580" r:id="rId12"/>
    <p:sldId id="581" r:id="rId13"/>
    <p:sldId id="540" r:id="rId14"/>
    <p:sldId id="583" r:id="rId15"/>
    <p:sldId id="410" r:id="rId16"/>
  </p:sldIdLst>
  <p:sldSz cx="9144000" cy="6858000" type="screen4x3"/>
  <p:notesSz cx="9928225" cy="6797675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BB2F8C"/>
    <a:srgbClr val="CC3399"/>
    <a:srgbClr val="FFFFCD"/>
    <a:srgbClr val="FFBDBD"/>
    <a:srgbClr val="FFC5C5"/>
    <a:srgbClr val="FFD1D1"/>
    <a:srgbClr val="FFDDDD"/>
    <a:srgbClr val="FFE7E7"/>
    <a:srgbClr val="A62A7D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1063" autoAdjust="0"/>
    <p:restoredTop sz="82864" autoAdjust="0"/>
  </p:normalViewPr>
  <p:slideViewPr>
    <p:cSldViewPr snapToGrid="0">
      <p:cViewPr varScale="1">
        <p:scale>
          <a:sx n="90" d="100"/>
          <a:sy n="90" d="100"/>
        </p:scale>
        <p:origin x="-32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3699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49735-A317-4BBE-9019-91A034235D46}" type="datetimeFigureOut">
              <a:rPr lang="ko-KR" altLang="en-US" smtClean="0"/>
              <a:pPr/>
              <a:t>2012-12-17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3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3699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09212-70C8-43F6-B988-F3EF49CEF6A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3699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DDF8-8019-4E56-AF35-59E2D00370D5}" type="datetimeFigureOut">
              <a:rPr lang="ko-KR" altLang="en-US" smtClean="0"/>
              <a:pPr/>
              <a:t>2012-12-17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265488" y="509588"/>
            <a:ext cx="3397250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3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3699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8460F1-C0B0-4E6C-A154-00ECC7FC9A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460F1-C0B0-4E6C-A154-00ECC7FC9AA0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460F1-C0B0-4E6C-A154-00ECC7FC9AA0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460F1-C0B0-4E6C-A154-00ECC7FC9AA0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460F1-C0B0-4E6C-A154-00ECC7FC9AA0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460F1-C0B0-4E6C-A154-00ECC7FC9AA0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460F1-C0B0-4E6C-A154-00ECC7FC9AA0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 userDrawn="1"/>
        </p:nvGrpSpPr>
        <p:grpSpPr>
          <a:xfrm>
            <a:off x="0" y="0"/>
            <a:ext cx="9150350" cy="6773663"/>
            <a:chOff x="2528" y="-8878"/>
            <a:chExt cx="9150350" cy="6773663"/>
          </a:xfrm>
        </p:grpSpPr>
        <p:pic>
          <p:nvPicPr>
            <p:cNvPr id="4" name="Picture 4" descr="ppt1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t="9617"/>
            <a:stretch>
              <a:fillRect/>
            </a:stretch>
          </p:blipFill>
          <p:spPr bwMode="auto">
            <a:xfrm>
              <a:off x="2528" y="-8878"/>
              <a:ext cx="9150350" cy="6204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90509" y="6090909"/>
              <a:ext cx="2899016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직사각형 6"/>
            <p:cNvSpPr/>
            <p:nvPr userDrawn="1"/>
          </p:nvSpPr>
          <p:spPr>
            <a:xfrm>
              <a:off x="133165" y="6489577"/>
              <a:ext cx="2041864" cy="27520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/>
            <p:cNvSpPr/>
            <p:nvPr userDrawn="1"/>
          </p:nvSpPr>
          <p:spPr>
            <a:xfrm>
              <a:off x="6926063" y="6468863"/>
              <a:ext cx="2041864" cy="27520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/>
            <p:cNvSpPr/>
            <p:nvPr userDrawn="1"/>
          </p:nvSpPr>
          <p:spPr>
            <a:xfrm>
              <a:off x="5205274" y="4947820"/>
              <a:ext cx="3201879" cy="6273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" name="직사각형 8"/>
          <p:cNvSpPr/>
          <p:nvPr userDrawn="1"/>
        </p:nvSpPr>
        <p:spPr>
          <a:xfrm>
            <a:off x="221941" y="3320243"/>
            <a:ext cx="8762259" cy="2547891"/>
          </a:xfrm>
          <a:prstGeom prst="rect">
            <a:avLst/>
          </a:prstGeom>
          <a:blipFill dpi="0" rotWithShape="1">
            <a:blip r:embed="rId4" cstate="print">
              <a:alphaModFix amt="29000"/>
            </a:blip>
            <a:srcRect/>
            <a:stretch>
              <a:fillRect/>
            </a:stretch>
          </a:blip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 descr="58"/>
          <p:cNvSpPr>
            <a:spLocks noGrp="1" noChangeAspect="1" noChangeArrowheads="1"/>
          </p:cNvSpPr>
          <p:nvPr isPhoto="1" userDrawn="1"/>
        </p:nvSpPr>
        <p:spPr bwMode="auto">
          <a:xfrm>
            <a:off x="1755" y="-21266"/>
            <a:ext cx="9142413" cy="6879266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직사각형 6"/>
          <p:cNvSpPr/>
          <p:nvPr userDrawn="1"/>
        </p:nvSpPr>
        <p:spPr>
          <a:xfrm>
            <a:off x="17747" y="-8867"/>
            <a:ext cx="9144000" cy="6858000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pic>
        <p:nvPicPr>
          <p:cNvPr id="6" name="그림 5" descr="CI(좌우조합)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155402" y="6489578"/>
            <a:ext cx="1713390" cy="3107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 descr="59"/>
          <p:cNvSpPr>
            <a:spLocks noGrp="1" noChangeAspect="1" noChangeArrowheads="1"/>
          </p:cNvSpPr>
          <p:nvPr isPhoto="1" userDrawn="1"/>
        </p:nvSpPr>
        <p:spPr bwMode="auto">
          <a:xfrm>
            <a:off x="0" y="0"/>
            <a:ext cx="9142413" cy="68580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pic>
        <p:nvPicPr>
          <p:cNvPr id="8" name="그림 7" descr="CI(좌우조합)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55402" y="6489578"/>
            <a:ext cx="1713390" cy="3107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 descr="60"/>
          <p:cNvSpPr>
            <a:spLocks noGrp="1" noChangeAspect="1" noChangeArrowheads="1"/>
          </p:cNvSpPr>
          <p:nvPr isPhoto="1" userDrawn="1"/>
        </p:nvSpPr>
        <p:spPr bwMode="auto">
          <a:xfrm>
            <a:off x="0" y="0"/>
            <a:ext cx="9142413" cy="68580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pic>
        <p:nvPicPr>
          <p:cNvPr id="9" name="그림 8" descr="CI(좌우조합)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55402" y="6489578"/>
            <a:ext cx="1713390" cy="3107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새 이미지1.JPG"/>
          <p:cNvPicPr>
            <a:picLocks noChangeAspect="1"/>
          </p:cNvPicPr>
          <p:nvPr userDrawn="1"/>
        </p:nvPicPr>
        <p:blipFill>
          <a:blip r:embed="rId2" cstate="print"/>
          <a:srcRect l="26405" t="56505" r="45017" b="28216"/>
          <a:stretch>
            <a:fillRect/>
          </a:stretch>
        </p:blipFill>
        <p:spPr>
          <a:xfrm>
            <a:off x="0" y="0"/>
            <a:ext cx="9144000" cy="6765631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pic>
        <p:nvPicPr>
          <p:cNvPr id="3" name="그림 2" descr="새 이미지1.JPG"/>
          <p:cNvPicPr>
            <a:picLocks noChangeAspect="1"/>
          </p:cNvPicPr>
          <p:nvPr userDrawn="1"/>
        </p:nvPicPr>
        <p:blipFill>
          <a:blip r:embed="rId2" cstate="print"/>
          <a:srcRect l="59907" t="75152" r="12661" b="9764"/>
          <a:stretch>
            <a:fillRect/>
          </a:stretch>
        </p:blipFill>
        <p:spPr>
          <a:xfrm>
            <a:off x="1" y="0"/>
            <a:ext cx="9152878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>
          <a:xfrm>
            <a:off x="0" y="0"/>
            <a:ext cx="9144000" cy="26600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 descr="새 이미지.JPG"/>
          <p:cNvPicPr>
            <a:picLocks noChangeAspect="1"/>
          </p:cNvPicPr>
          <p:nvPr userDrawn="1"/>
        </p:nvPicPr>
        <p:blipFill>
          <a:blip r:embed="rId2" cstate="print"/>
          <a:srcRect l="21087" t="28728" r="66922" b="61603"/>
          <a:stretch>
            <a:fillRect/>
          </a:stretch>
        </p:blipFill>
        <p:spPr>
          <a:xfrm>
            <a:off x="5338618" y="0"/>
            <a:ext cx="3805382" cy="37869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 userDrawn="1"/>
        </p:nvSpPr>
        <p:spPr>
          <a:xfrm>
            <a:off x="0" y="0"/>
            <a:ext cx="9144000" cy="26600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 descr="새 이미지.JPG"/>
          <p:cNvPicPr>
            <a:picLocks noChangeAspect="1"/>
          </p:cNvPicPr>
          <p:nvPr userDrawn="1"/>
        </p:nvPicPr>
        <p:blipFill>
          <a:blip r:embed="rId2" cstate="print"/>
          <a:srcRect l="21816" t="70544" r="69587" b="20722"/>
          <a:stretch>
            <a:fillRect/>
          </a:stretch>
        </p:blipFill>
        <p:spPr>
          <a:xfrm>
            <a:off x="5095783" y="0"/>
            <a:ext cx="4057453" cy="4350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ppt1-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-6350"/>
            <a:ext cx="9150350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직사각형 6"/>
          <p:cNvSpPr/>
          <p:nvPr/>
        </p:nvSpPr>
        <p:spPr>
          <a:xfrm>
            <a:off x="7137647" y="6205491"/>
            <a:ext cx="1544714" cy="3906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 descr="CI(좌우조합)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155402" y="6489578"/>
            <a:ext cx="1713390" cy="31076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7086" y="1421395"/>
            <a:ext cx="87900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「의료기기 표시</a:t>
            </a:r>
            <a:r>
              <a:rPr lang="en-US" altLang="ko-KR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·</a:t>
            </a:r>
            <a:r>
              <a:rPr lang="ko-KR" alt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기재 등에 관한 규정」의   주요 내용</a:t>
            </a:r>
            <a:endParaRPr lang="en-US" altLang="ko-KR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104103" y="6538451"/>
            <a:ext cx="501445" cy="2064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489639" y="3966903"/>
            <a:ext cx="6278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spc="100" dirty="0" smtClean="0">
                <a:latin typeface="HY헤드라인M" pitchFamily="18" charset="-127"/>
                <a:ea typeface="HY헤드라인M" pitchFamily="18" charset="-127"/>
              </a:rPr>
              <a:t>2012.12</a:t>
            </a:r>
            <a:endParaRPr lang="ko-KR" altLang="en-US" sz="2800" spc="100" dirty="0"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2"/>
          <p:cNvGrpSpPr/>
          <p:nvPr/>
        </p:nvGrpSpPr>
        <p:grpSpPr>
          <a:xfrm>
            <a:off x="542178" y="1404544"/>
            <a:ext cx="2860866" cy="448236"/>
            <a:chOff x="453600" y="-93228"/>
            <a:chExt cx="9906338" cy="1316598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5" name="모서리가 둥근 직사각형 4"/>
            <p:cNvSpPr/>
            <p:nvPr/>
          </p:nvSpPr>
          <p:spPr>
            <a:xfrm>
              <a:off x="453600" y="-93228"/>
              <a:ext cx="9906338" cy="1316598"/>
            </a:xfrm>
            <a:prstGeom prst="roundRect">
              <a:avLst>
                <a:gd name="adj" fmla="val 10000"/>
              </a:avLst>
            </a:prstGeom>
            <a:gradFill rotWithShape="1">
              <a:gsLst>
                <a:gs pos="0">
                  <a:srgbClr val="C0504D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C0504D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C0504D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 prstMaterial="plastic">
              <a:bevelT w="127000" h="25400" prst="relaxedInset"/>
            </a:sp3d>
          </p:spPr>
        </p:sp>
        <p:sp>
          <p:nvSpPr>
            <p:cNvPr id="6" name="모서리가 둥근 직사각형 4"/>
            <p:cNvSpPr/>
            <p:nvPr/>
          </p:nvSpPr>
          <p:spPr>
            <a:xfrm>
              <a:off x="1313656" y="0"/>
              <a:ext cx="4782343" cy="944562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49530" tIns="49530" rIns="49530" bIns="49530" numCol="1" spcCol="1270" anchor="t" anchorCtr="0">
              <a:noAutofit/>
            </a:bodyPr>
            <a:lstStyle/>
            <a:p>
              <a:pPr marL="0" marR="0" lvl="0" indent="0" algn="l" defTabSz="577850" eaLnBrk="1" fontAlgn="auto" latinLnBrk="1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3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  <a:p>
              <a:pPr marL="57150" marR="0" lvl="1" indent="-57150" algn="l" defTabSz="444500" eaLnBrk="1" fontAlgn="auto" latinLnBrk="1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endParaRPr kumimoji="0" lang="ko-KR" altLang="en-US" sz="10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  <a:p>
              <a:pPr marL="57150" marR="0" lvl="1" indent="-57150" algn="l" defTabSz="444500" eaLnBrk="1" fontAlgn="auto" latinLnBrk="1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endParaRPr kumimoji="0" lang="ko-KR" altLang="en-US" sz="10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</p:grpSp>
      <p:sp>
        <p:nvSpPr>
          <p:cNvPr id="7" name="직사각형 6"/>
          <p:cNvSpPr/>
          <p:nvPr/>
        </p:nvSpPr>
        <p:spPr>
          <a:xfrm>
            <a:off x="584792" y="1432217"/>
            <a:ext cx="20121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kern="0" dirty="0" smtClean="0">
                <a:solidFill>
                  <a:sysClr val="window" lastClr="FFFFFF">
                    <a:lumMod val="95000"/>
                  </a:sysClr>
                </a:solidFill>
                <a:latin typeface="휴먼엑스포" pitchFamily="18" charset="-127"/>
                <a:ea typeface="휴먼엑스포" pitchFamily="18" charset="-127"/>
              </a:rPr>
              <a:t>가</a:t>
            </a:r>
            <a:r>
              <a:rPr kumimoji="0" lang="en-US" altLang="ko-KR" sz="2000" kern="0" dirty="0" smtClean="0">
                <a:solidFill>
                  <a:sysClr val="window" lastClr="FFFFFF">
                    <a:lumMod val="95000"/>
                  </a:sysClr>
                </a:solidFill>
                <a:latin typeface="휴먼엑스포" pitchFamily="18" charset="-127"/>
                <a:ea typeface="휴먼엑스포" pitchFamily="18" charset="-127"/>
              </a:rPr>
              <a:t>. </a:t>
            </a:r>
            <a:r>
              <a:rPr kumimoji="0" lang="ko-KR" altLang="en-US" sz="2000" kern="0" dirty="0" smtClean="0">
                <a:solidFill>
                  <a:sysClr val="window" lastClr="FFFFFF">
                    <a:lumMod val="95000"/>
                  </a:sysClr>
                </a:solidFill>
                <a:latin typeface="휴먼엑스포" pitchFamily="18" charset="-127"/>
                <a:ea typeface="휴먼엑스포" pitchFamily="18" charset="-127"/>
              </a:rPr>
              <a:t>사용방법</a:t>
            </a:r>
            <a:endParaRPr kumimoji="0" lang="ko-KR" altLang="en-US" sz="2000" kern="0" dirty="0">
              <a:solidFill>
                <a:sysClr val="window" lastClr="FFFFFF">
                  <a:lumMod val="95000"/>
                </a:sysClr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36" name="AutoShape 15"/>
          <p:cNvSpPr>
            <a:spLocks noChangeArrowheads="1"/>
          </p:cNvSpPr>
          <p:nvPr/>
        </p:nvSpPr>
        <p:spPr bwMode="gray">
          <a:xfrm>
            <a:off x="775627" y="269193"/>
            <a:ext cx="7486057" cy="591436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3"/>
              </a:gs>
              <a:gs pos="100000">
                <a:schemeClr val="accent5">
                  <a:lumMod val="75000"/>
                </a:schemeClr>
              </a:gs>
            </a:gsLst>
            <a:lin ang="5400000" scaled="1"/>
          </a:gradFill>
          <a:ln w="28575" algn="ctr">
            <a:noFill/>
            <a:round/>
            <a:headEnd/>
            <a:tailEnd/>
          </a:ln>
          <a:effectLst>
            <a:innerShdw blurRad="63500" dist="50800" dir="81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 wrap="none" anchor="ctr"/>
          <a:lstStyle/>
          <a:p>
            <a:pPr>
              <a:defRPr/>
            </a:pPr>
            <a:endParaRPr lang="ko-KR" alt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1246678" y="299936"/>
            <a:ext cx="5469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휴먼엑스포" pitchFamily="18" charset="-127"/>
                <a:ea typeface="휴먼엑스포" pitchFamily="18" charset="-127"/>
              </a:rPr>
              <a:t>8-1. </a:t>
            </a:r>
            <a:r>
              <a:rPr lang="ko-KR" altLang="en-US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휴먼엑스포" pitchFamily="18" charset="-127"/>
                <a:ea typeface="휴먼엑스포" pitchFamily="18" charset="-127"/>
              </a:rPr>
              <a:t>첨부문서의 기재 방법</a:t>
            </a:r>
            <a:endParaRPr lang="ko-KR" altLang="en-US" sz="2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휴먼엑스포" pitchFamily="18" charset="-127"/>
              <a:ea typeface="휴먼엑스포" pitchFamily="18" charset="-127"/>
            </a:endParaRPr>
          </a:p>
        </p:txBody>
      </p:sp>
      <p:grpSp>
        <p:nvGrpSpPr>
          <p:cNvPr id="46" name="그룹 20"/>
          <p:cNvGrpSpPr/>
          <p:nvPr/>
        </p:nvGrpSpPr>
        <p:grpSpPr>
          <a:xfrm>
            <a:off x="569178" y="1999744"/>
            <a:ext cx="7947502" cy="3752470"/>
            <a:chOff x="8861" y="3117056"/>
            <a:chExt cx="6096000" cy="972588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47" name="모서리가 둥근 직사각형 46"/>
            <p:cNvSpPr/>
            <p:nvPr/>
          </p:nvSpPr>
          <p:spPr>
            <a:xfrm>
              <a:off x="8861" y="3145082"/>
              <a:ext cx="6096000" cy="944562"/>
            </a:xfrm>
            <a:prstGeom prst="roundRect">
              <a:avLst>
                <a:gd name="adj" fmla="val 10000"/>
              </a:avLst>
            </a:prstGeom>
            <a:gradFill rotWithShape="1">
              <a:gsLst>
                <a:gs pos="0">
                  <a:srgbClr val="4BACC6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4BACC6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4BACC6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 prstMaterial="plastic">
              <a:bevelT w="127000" h="25400" prst="relaxedInset"/>
            </a:sp3d>
          </p:spPr>
        </p:sp>
        <p:sp>
          <p:nvSpPr>
            <p:cNvPr id="48" name="모서리가 둥근 직사각형 7"/>
            <p:cNvSpPr/>
            <p:nvPr/>
          </p:nvSpPr>
          <p:spPr>
            <a:xfrm>
              <a:off x="1313656" y="3117056"/>
              <a:ext cx="4782343" cy="944562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marL="0" marR="0" lvl="0" indent="0" algn="l" defTabSz="577850" eaLnBrk="1" fontAlgn="auto" latinLnBrk="1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</p:grpSp>
      <p:sp>
        <p:nvSpPr>
          <p:cNvPr id="49" name="직사각형 48"/>
          <p:cNvSpPr/>
          <p:nvPr/>
        </p:nvSpPr>
        <p:spPr>
          <a:xfrm>
            <a:off x="627319" y="2222204"/>
            <a:ext cx="7857461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○</a:t>
            </a:r>
            <a:r>
              <a:rPr lang="ko-KR" altLang="en-US" sz="2000" b="1" dirty="0" smtClean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허가</a:t>
            </a:r>
            <a:r>
              <a:rPr lang="en-US" altLang="ko-KR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(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신고</a:t>
            </a:r>
            <a:r>
              <a:rPr lang="en-US" altLang="ko-KR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)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된 사용방법을 기재</a:t>
            </a:r>
            <a:endParaRPr lang="en-US" altLang="ko-KR" sz="2000" b="1" dirty="0" smtClean="0">
              <a:solidFill>
                <a:schemeClr val="bg1"/>
              </a:solidFill>
              <a:latin typeface="맑은 고딕"/>
              <a:ea typeface="맑은 고딕"/>
            </a:endParaRPr>
          </a:p>
          <a:p>
            <a:endParaRPr lang="en-US" altLang="ko-KR" sz="2000" b="1" dirty="0" smtClean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○</a:t>
            </a:r>
            <a:r>
              <a:rPr lang="ko-KR" altLang="en-US" sz="2000" b="1" dirty="0" smtClean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추가적인 설명이 필요할 경우 사용설명서에 구체적인 사항을 </a:t>
            </a:r>
            <a:endParaRPr lang="en-US" altLang="ko-KR" sz="2000" b="1" dirty="0" smtClean="0">
              <a:solidFill>
                <a:schemeClr val="bg1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    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추가하고</a:t>
            </a:r>
            <a:r>
              <a:rPr lang="en-US" altLang="ko-KR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, “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자세한 사항은 사용설명서 참조</a:t>
            </a:r>
            <a:r>
              <a:rPr lang="en-US" altLang="ko-KR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”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라는 문구를 기재</a:t>
            </a:r>
            <a:r>
              <a:rPr lang="en-US" altLang="ko-KR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 </a:t>
            </a:r>
          </a:p>
          <a:p>
            <a:pPr>
              <a:lnSpc>
                <a:spcPct val="150000"/>
              </a:lnSpc>
            </a:pPr>
            <a:endParaRPr lang="en-US" altLang="ko-KR" sz="1200" b="1" dirty="0" smtClean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○ 개인용 의료기기의 경우 사용 전 준비사항</a:t>
            </a:r>
            <a:r>
              <a:rPr lang="en-US" altLang="ko-KR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, 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조작방법</a:t>
            </a:r>
            <a:r>
              <a:rPr lang="en-US" altLang="ko-KR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, 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사용 후 </a:t>
            </a:r>
            <a:endParaRPr lang="en-US" altLang="ko-KR" sz="2000" b="1" dirty="0" smtClean="0">
              <a:solidFill>
                <a:schemeClr val="bg1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    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보관 및 관리방법을 소비자들이 쉽게 따라 할 수 있도록 실제 </a:t>
            </a:r>
            <a:endParaRPr lang="en-US" altLang="ko-KR" sz="2000" b="1" dirty="0" smtClean="0">
              <a:solidFill>
                <a:schemeClr val="bg1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    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제품을 사용하는 순서에 따라 기재</a:t>
            </a:r>
            <a:endParaRPr lang="ko-KR" altLang="en-US" sz="2000" dirty="0" smtClean="0">
              <a:solidFill>
                <a:schemeClr val="bg1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grpSp>
        <p:nvGrpSpPr>
          <p:cNvPr id="15" name="그룹 38"/>
          <p:cNvGrpSpPr/>
          <p:nvPr/>
        </p:nvGrpSpPr>
        <p:grpSpPr>
          <a:xfrm>
            <a:off x="0" y="224457"/>
            <a:ext cx="650480" cy="620653"/>
            <a:chOff x="37676" y="74849"/>
            <a:chExt cx="650480" cy="620653"/>
          </a:xfrm>
        </p:grpSpPr>
        <p:sp>
          <p:nvSpPr>
            <p:cNvPr id="16" name="AutoShape 15"/>
            <p:cNvSpPr>
              <a:spLocks noChangeArrowheads="1"/>
            </p:cNvSpPr>
            <p:nvPr/>
          </p:nvSpPr>
          <p:spPr bwMode="gray">
            <a:xfrm>
              <a:off x="37676" y="74849"/>
              <a:ext cx="650480" cy="62065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bg1"/>
                </a:gs>
                <a:gs pos="100000">
                  <a:schemeClr val="accent5">
                    <a:lumMod val="75000"/>
                  </a:schemeClr>
                </a:gs>
              </a:gsLst>
              <a:lin ang="5400000" scaled="1"/>
            </a:gradFill>
            <a:ln w="28575" algn="ctr">
              <a:noFill/>
              <a:round/>
              <a:headEnd/>
              <a:tailEnd/>
            </a:ln>
            <a:effectLst>
              <a:innerShdw blurRad="63500" dist="50800" dir="2700000">
                <a:prstClr val="black">
                  <a:alpha val="50000"/>
                </a:prstClr>
              </a:innerShdw>
              <a:reflection blurRad="6350" stA="52000" endA="300" endPos="35000" dir="5400000" sy="-100000" algn="bl" rotWithShape="0"/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pic>
          <p:nvPicPr>
            <p:cNvPr id="17" name="그림 16" descr="1.bmp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7676" y="75286"/>
              <a:ext cx="594591" cy="57503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2"/>
          <p:cNvGrpSpPr/>
          <p:nvPr/>
        </p:nvGrpSpPr>
        <p:grpSpPr>
          <a:xfrm>
            <a:off x="563442" y="1393911"/>
            <a:ext cx="3391869" cy="448236"/>
            <a:chOff x="453600" y="-93228"/>
            <a:chExt cx="9906338" cy="1316598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5" name="모서리가 둥근 직사각형 4"/>
            <p:cNvSpPr/>
            <p:nvPr/>
          </p:nvSpPr>
          <p:spPr>
            <a:xfrm>
              <a:off x="453600" y="-93228"/>
              <a:ext cx="9906338" cy="1316598"/>
            </a:xfrm>
            <a:prstGeom prst="roundRect">
              <a:avLst>
                <a:gd name="adj" fmla="val 10000"/>
              </a:avLst>
            </a:prstGeom>
            <a:gradFill rotWithShape="1">
              <a:gsLst>
                <a:gs pos="0">
                  <a:srgbClr val="C0504D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C0504D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C0504D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 prstMaterial="plastic">
              <a:bevelT w="127000" h="25400" prst="relaxedInset"/>
            </a:sp3d>
          </p:spPr>
        </p:sp>
        <p:sp>
          <p:nvSpPr>
            <p:cNvPr id="6" name="모서리가 둥근 직사각형 4"/>
            <p:cNvSpPr/>
            <p:nvPr/>
          </p:nvSpPr>
          <p:spPr>
            <a:xfrm>
              <a:off x="1313656" y="0"/>
              <a:ext cx="4782343" cy="944562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49530" tIns="49530" rIns="49530" bIns="49530" numCol="1" spcCol="1270" anchor="t" anchorCtr="0">
              <a:noAutofit/>
            </a:bodyPr>
            <a:lstStyle/>
            <a:p>
              <a:pPr marL="0" marR="0" lvl="0" indent="0" algn="l" defTabSz="577850" eaLnBrk="1" fontAlgn="auto" latinLnBrk="1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3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  <a:p>
              <a:pPr marL="57150" marR="0" lvl="1" indent="-57150" algn="l" defTabSz="444500" eaLnBrk="1" fontAlgn="auto" latinLnBrk="1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endParaRPr kumimoji="0" lang="ko-KR" altLang="en-US" sz="10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  <a:p>
              <a:pPr marL="57150" marR="0" lvl="1" indent="-57150" algn="l" defTabSz="444500" eaLnBrk="1" fontAlgn="auto" latinLnBrk="1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endParaRPr kumimoji="0" lang="ko-KR" altLang="en-US" sz="10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</p:grpSp>
      <p:sp>
        <p:nvSpPr>
          <p:cNvPr id="7" name="직사각형 6"/>
          <p:cNvSpPr/>
          <p:nvPr/>
        </p:nvSpPr>
        <p:spPr>
          <a:xfrm>
            <a:off x="542261" y="1421584"/>
            <a:ext cx="32535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kern="0" dirty="0" smtClean="0">
                <a:solidFill>
                  <a:sysClr val="window" lastClr="FFFFFF">
                    <a:lumMod val="95000"/>
                  </a:sysClr>
                </a:solidFill>
                <a:latin typeface="휴먼엑스포" pitchFamily="18" charset="-127"/>
                <a:ea typeface="휴먼엑스포" pitchFamily="18" charset="-127"/>
              </a:rPr>
              <a:t>나</a:t>
            </a:r>
            <a:r>
              <a:rPr kumimoji="0" lang="en-US" altLang="ko-KR" sz="2000" kern="0" dirty="0" smtClean="0">
                <a:solidFill>
                  <a:sysClr val="window" lastClr="FFFFFF">
                    <a:lumMod val="95000"/>
                  </a:sysClr>
                </a:solidFill>
                <a:latin typeface="휴먼엑스포" pitchFamily="18" charset="-127"/>
                <a:ea typeface="휴먼엑스포" pitchFamily="18" charset="-127"/>
              </a:rPr>
              <a:t>. </a:t>
            </a:r>
            <a:r>
              <a:rPr kumimoji="0" lang="ko-KR" altLang="en-US" sz="2000" kern="0" dirty="0" smtClean="0">
                <a:solidFill>
                  <a:sysClr val="window" lastClr="FFFFFF">
                    <a:lumMod val="95000"/>
                  </a:sysClr>
                </a:solidFill>
                <a:latin typeface="휴먼엑스포" pitchFamily="18" charset="-127"/>
                <a:ea typeface="휴먼엑스포" pitchFamily="18" charset="-127"/>
              </a:rPr>
              <a:t>사용 시 주의사항</a:t>
            </a:r>
            <a:endParaRPr kumimoji="0" lang="ko-KR" altLang="en-US" sz="2000" kern="0" dirty="0">
              <a:solidFill>
                <a:sysClr val="window" lastClr="FFFFFF">
                  <a:lumMod val="95000"/>
                </a:sysClr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36" name="AutoShape 15"/>
          <p:cNvSpPr>
            <a:spLocks noChangeArrowheads="1"/>
          </p:cNvSpPr>
          <p:nvPr/>
        </p:nvSpPr>
        <p:spPr bwMode="gray">
          <a:xfrm>
            <a:off x="775627" y="269193"/>
            <a:ext cx="7486057" cy="591436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3"/>
              </a:gs>
              <a:gs pos="100000">
                <a:schemeClr val="accent5">
                  <a:lumMod val="75000"/>
                </a:schemeClr>
              </a:gs>
            </a:gsLst>
            <a:lin ang="5400000" scaled="1"/>
          </a:gradFill>
          <a:ln w="28575" algn="ctr">
            <a:noFill/>
            <a:round/>
            <a:headEnd/>
            <a:tailEnd/>
          </a:ln>
          <a:effectLst>
            <a:innerShdw blurRad="63500" dist="50800" dir="81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 wrap="none" anchor="ctr"/>
          <a:lstStyle/>
          <a:p>
            <a:pPr>
              <a:defRPr/>
            </a:pPr>
            <a:endParaRPr lang="ko-KR" alt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1246678" y="299936"/>
            <a:ext cx="5469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휴먼엑스포" pitchFamily="18" charset="-127"/>
                <a:ea typeface="휴먼엑스포" pitchFamily="18" charset="-127"/>
              </a:rPr>
              <a:t>8-2. </a:t>
            </a:r>
            <a:r>
              <a:rPr lang="ko-KR" altLang="en-US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휴먼엑스포" pitchFamily="18" charset="-127"/>
                <a:ea typeface="휴먼엑스포" pitchFamily="18" charset="-127"/>
              </a:rPr>
              <a:t>첨부문서의 기재 방법</a:t>
            </a:r>
            <a:endParaRPr lang="ko-KR" altLang="en-US" sz="2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휴먼엑스포" pitchFamily="18" charset="-127"/>
              <a:ea typeface="휴먼엑스포" pitchFamily="18" charset="-127"/>
            </a:endParaRPr>
          </a:p>
        </p:txBody>
      </p:sp>
      <p:grpSp>
        <p:nvGrpSpPr>
          <p:cNvPr id="4" name="그룹 20"/>
          <p:cNvGrpSpPr/>
          <p:nvPr/>
        </p:nvGrpSpPr>
        <p:grpSpPr>
          <a:xfrm>
            <a:off x="569178" y="1999744"/>
            <a:ext cx="7947502" cy="3731205"/>
            <a:chOff x="8861" y="3117056"/>
            <a:chExt cx="6096000" cy="972588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47" name="모서리가 둥근 직사각형 46"/>
            <p:cNvSpPr/>
            <p:nvPr/>
          </p:nvSpPr>
          <p:spPr>
            <a:xfrm>
              <a:off x="8861" y="3145082"/>
              <a:ext cx="6096000" cy="944562"/>
            </a:xfrm>
            <a:prstGeom prst="roundRect">
              <a:avLst>
                <a:gd name="adj" fmla="val 10000"/>
              </a:avLst>
            </a:prstGeom>
            <a:gradFill rotWithShape="1">
              <a:gsLst>
                <a:gs pos="0">
                  <a:srgbClr val="4BACC6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4BACC6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4BACC6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 prstMaterial="plastic">
              <a:bevelT w="127000" h="25400" prst="relaxedInset"/>
            </a:sp3d>
          </p:spPr>
        </p:sp>
        <p:sp>
          <p:nvSpPr>
            <p:cNvPr id="48" name="모서리가 둥근 직사각형 7"/>
            <p:cNvSpPr/>
            <p:nvPr/>
          </p:nvSpPr>
          <p:spPr>
            <a:xfrm>
              <a:off x="1313656" y="3117056"/>
              <a:ext cx="4782343" cy="944562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marL="0" marR="0" lvl="0" indent="0" algn="l" defTabSz="577850" eaLnBrk="1" fontAlgn="auto" latinLnBrk="1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</p:grpSp>
      <p:sp>
        <p:nvSpPr>
          <p:cNvPr id="49" name="직사각형 48"/>
          <p:cNvSpPr/>
          <p:nvPr/>
        </p:nvSpPr>
        <p:spPr>
          <a:xfrm>
            <a:off x="627319" y="2222204"/>
            <a:ext cx="7857461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○</a:t>
            </a:r>
            <a:r>
              <a:rPr lang="ko-KR" altLang="en-US" sz="2000" b="1" dirty="0" smtClean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허가</a:t>
            </a:r>
            <a:r>
              <a:rPr lang="en-US" altLang="ko-KR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(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신고</a:t>
            </a:r>
            <a:r>
              <a:rPr lang="en-US" altLang="ko-KR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)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된 사용 시 주의사항을 기재</a:t>
            </a:r>
            <a:endParaRPr lang="en-US" altLang="ko-KR" sz="2000" b="1" dirty="0" smtClean="0">
              <a:solidFill>
                <a:schemeClr val="bg1"/>
              </a:solidFill>
              <a:latin typeface="맑은 고딕"/>
              <a:ea typeface="맑은 고딕"/>
            </a:endParaRPr>
          </a:p>
          <a:p>
            <a:endParaRPr lang="en-US" altLang="ko-KR" sz="2000" b="1" dirty="0" smtClean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○</a:t>
            </a:r>
            <a:r>
              <a:rPr lang="ko-KR" altLang="en-US" sz="2000" b="1" dirty="0" smtClean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lang="en-US" altLang="ko-KR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“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경고</a:t>
            </a:r>
            <a:r>
              <a:rPr lang="en-US" altLang="ko-KR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”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항</a:t>
            </a:r>
            <a:endParaRPr lang="en-US" altLang="ko-KR" sz="2000" b="1" dirty="0" smtClean="0">
              <a:solidFill>
                <a:schemeClr val="bg1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  -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 굵은 글씨 또는 </a:t>
            </a:r>
            <a:r>
              <a:rPr lang="ko-KR" altLang="en-US" sz="2000" b="1" dirty="0" err="1" smtClean="0">
                <a:solidFill>
                  <a:schemeClr val="bg1"/>
                </a:solidFill>
                <a:latin typeface="맑은 고딕"/>
                <a:ea typeface="맑은 고딕"/>
              </a:rPr>
              <a:t>글상자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 등을 사용하여 다른 항목과 비교하여 </a:t>
            </a:r>
            <a:endParaRPr lang="en-US" altLang="ko-KR" sz="2000" b="1" dirty="0" smtClean="0">
              <a:solidFill>
                <a:schemeClr val="bg1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 </a:t>
            </a:r>
            <a:r>
              <a:rPr lang="en-US" altLang="ko-KR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   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눈에 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띄게 기재</a:t>
            </a:r>
            <a:endParaRPr lang="en-US" altLang="ko-KR" sz="2000" b="1" dirty="0" smtClean="0">
              <a:solidFill>
                <a:schemeClr val="bg1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en-US" altLang="ko-KR" sz="1200" b="1" dirty="0" smtClean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○ 기타 항목의 제목</a:t>
            </a:r>
            <a:endParaRPr lang="en-US" altLang="ko-KR" sz="2000" b="1" dirty="0" smtClean="0">
              <a:solidFill>
                <a:schemeClr val="bg1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  - 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굵은 글씨 또는 </a:t>
            </a:r>
            <a:r>
              <a:rPr lang="ko-KR" altLang="en-US" sz="2000" b="1" dirty="0" err="1" smtClean="0">
                <a:solidFill>
                  <a:schemeClr val="bg1"/>
                </a:solidFill>
                <a:latin typeface="맑은 고딕"/>
                <a:ea typeface="맑은 고딕"/>
              </a:rPr>
              <a:t>글상자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 등을 사용하여 눈에 띄게 기재 가능</a:t>
            </a:r>
            <a:endParaRPr lang="ko-KR" altLang="en-US" sz="2000" dirty="0" smtClean="0">
              <a:solidFill>
                <a:schemeClr val="bg1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grpSp>
        <p:nvGrpSpPr>
          <p:cNvPr id="15" name="그룹 38"/>
          <p:cNvGrpSpPr/>
          <p:nvPr/>
        </p:nvGrpSpPr>
        <p:grpSpPr>
          <a:xfrm>
            <a:off x="0" y="235089"/>
            <a:ext cx="650480" cy="620653"/>
            <a:chOff x="37676" y="74849"/>
            <a:chExt cx="650480" cy="620653"/>
          </a:xfrm>
        </p:grpSpPr>
        <p:sp>
          <p:nvSpPr>
            <p:cNvPr id="16" name="AutoShape 15"/>
            <p:cNvSpPr>
              <a:spLocks noChangeArrowheads="1"/>
            </p:cNvSpPr>
            <p:nvPr/>
          </p:nvSpPr>
          <p:spPr bwMode="gray">
            <a:xfrm>
              <a:off x="37676" y="74849"/>
              <a:ext cx="650480" cy="62065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bg1"/>
                </a:gs>
                <a:gs pos="100000">
                  <a:schemeClr val="accent5">
                    <a:lumMod val="75000"/>
                  </a:schemeClr>
                </a:gs>
              </a:gsLst>
              <a:lin ang="5400000" scaled="1"/>
            </a:gradFill>
            <a:ln w="28575" algn="ctr">
              <a:noFill/>
              <a:round/>
              <a:headEnd/>
              <a:tailEnd/>
            </a:ln>
            <a:effectLst>
              <a:innerShdw blurRad="63500" dist="50800" dir="2700000">
                <a:prstClr val="black">
                  <a:alpha val="50000"/>
                </a:prstClr>
              </a:innerShdw>
              <a:reflection blurRad="6350" stA="52000" endA="300" endPos="35000" dir="5400000" sy="-100000" algn="bl" rotWithShape="0"/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pic>
          <p:nvPicPr>
            <p:cNvPr id="17" name="그림 16" descr="1.bmp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7676" y="75286"/>
              <a:ext cx="594591" cy="57503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2"/>
          <p:cNvGrpSpPr/>
          <p:nvPr/>
        </p:nvGrpSpPr>
        <p:grpSpPr>
          <a:xfrm>
            <a:off x="499647" y="1170628"/>
            <a:ext cx="3764009" cy="448236"/>
            <a:chOff x="453600" y="-93228"/>
            <a:chExt cx="9906338" cy="1316598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5" name="모서리가 둥근 직사각형 4"/>
            <p:cNvSpPr/>
            <p:nvPr/>
          </p:nvSpPr>
          <p:spPr>
            <a:xfrm>
              <a:off x="453600" y="-93228"/>
              <a:ext cx="9906338" cy="1316598"/>
            </a:xfrm>
            <a:prstGeom prst="roundRect">
              <a:avLst>
                <a:gd name="adj" fmla="val 10000"/>
              </a:avLst>
            </a:prstGeom>
            <a:gradFill rotWithShape="1">
              <a:gsLst>
                <a:gs pos="0">
                  <a:srgbClr val="C0504D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C0504D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C0504D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 prstMaterial="plastic">
              <a:bevelT w="127000" h="25400" prst="relaxedInset"/>
            </a:sp3d>
          </p:spPr>
        </p:sp>
        <p:sp>
          <p:nvSpPr>
            <p:cNvPr id="6" name="모서리가 둥근 직사각형 4"/>
            <p:cNvSpPr/>
            <p:nvPr/>
          </p:nvSpPr>
          <p:spPr>
            <a:xfrm>
              <a:off x="1313656" y="0"/>
              <a:ext cx="4782343" cy="944562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49530" tIns="49530" rIns="49530" bIns="49530" numCol="1" spcCol="1270" anchor="t" anchorCtr="0">
              <a:noAutofit/>
            </a:bodyPr>
            <a:lstStyle/>
            <a:p>
              <a:pPr marL="0" marR="0" lvl="0" indent="0" algn="l" defTabSz="577850" eaLnBrk="1" fontAlgn="auto" latinLnBrk="1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3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  <a:p>
              <a:pPr marL="57150" marR="0" lvl="1" indent="-57150" algn="l" defTabSz="444500" eaLnBrk="1" fontAlgn="auto" latinLnBrk="1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endParaRPr kumimoji="0" lang="ko-KR" altLang="en-US" sz="10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  <a:p>
              <a:pPr marL="57150" marR="0" lvl="1" indent="-57150" algn="l" defTabSz="444500" eaLnBrk="1" fontAlgn="auto" latinLnBrk="1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endParaRPr kumimoji="0" lang="ko-KR" altLang="en-US" sz="10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</p:grpSp>
      <p:sp>
        <p:nvSpPr>
          <p:cNvPr id="7" name="직사각형 6"/>
          <p:cNvSpPr/>
          <p:nvPr/>
        </p:nvSpPr>
        <p:spPr>
          <a:xfrm>
            <a:off x="584791" y="1177036"/>
            <a:ext cx="32535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kern="0" dirty="0" smtClean="0">
                <a:solidFill>
                  <a:sysClr val="window" lastClr="FFFFFF">
                    <a:lumMod val="95000"/>
                  </a:sysClr>
                </a:solidFill>
                <a:latin typeface="휴먼엑스포" pitchFamily="18" charset="-127"/>
                <a:ea typeface="휴먼엑스포" pitchFamily="18" charset="-127"/>
              </a:rPr>
              <a:t>다</a:t>
            </a:r>
            <a:r>
              <a:rPr kumimoji="0" lang="en-US" altLang="ko-KR" sz="2000" kern="0" dirty="0" smtClean="0">
                <a:solidFill>
                  <a:sysClr val="window" lastClr="FFFFFF">
                    <a:lumMod val="95000"/>
                  </a:sysClr>
                </a:solidFill>
                <a:latin typeface="휴먼엑스포" pitchFamily="18" charset="-127"/>
                <a:ea typeface="휴먼엑스포" pitchFamily="18" charset="-127"/>
              </a:rPr>
              <a:t>. </a:t>
            </a:r>
            <a:r>
              <a:rPr kumimoji="0" lang="ko-KR" altLang="en-US" sz="2000" kern="0" dirty="0" smtClean="0">
                <a:solidFill>
                  <a:sysClr val="window" lastClr="FFFFFF">
                    <a:lumMod val="95000"/>
                  </a:sysClr>
                </a:solidFill>
                <a:latin typeface="휴먼엑스포" pitchFamily="18" charset="-127"/>
                <a:ea typeface="휴먼엑스포" pitchFamily="18" charset="-127"/>
              </a:rPr>
              <a:t>보수점검에 관한 사항</a:t>
            </a:r>
            <a:endParaRPr kumimoji="0" lang="ko-KR" altLang="en-US" sz="2000" kern="0" dirty="0">
              <a:solidFill>
                <a:sysClr val="window" lastClr="FFFFFF">
                  <a:lumMod val="95000"/>
                </a:sysClr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36" name="AutoShape 15"/>
          <p:cNvSpPr>
            <a:spLocks noChangeArrowheads="1"/>
          </p:cNvSpPr>
          <p:nvPr/>
        </p:nvSpPr>
        <p:spPr bwMode="gray">
          <a:xfrm>
            <a:off x="807524" y="269193"/>
            <a:ext cx="7486057" cy="591436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3"/>
              </a:gs>
              <a:gs pos="100000">
                <a:schemeClr val="accent5">
                  <a:lumMod val="75000"/>
                </a:schemeClr>
              </a:gs>
            </a:gsLst>
            <a:lin ang="5400000" scaled="1"/>
          </a:gradFill>
          <a:ln w="28575" algn="ctr">
            <a:noFill/>
            <a:round/>
            <a:headEnd/>
            <a:tailEnd/>
          </a:ln>
          <a:effectLst>
            <a:innerShdw blurRad="63500" dist="50800" dir="81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 wrap="none" anchor="ctr"/>
          <a:lstStyle/>
          <a:p>
            <a:pPr>
              <a:defRPr/>
            </a:pPr>
            <a:endParaRPr lang="ko-KR" altLang="en-US" dirty="0"/>
          </a:p>
        </p:txBody>
      </p:sp>
      <p:grpSp>
        <p:nvGrpSpPr>
          <p:cNvPr id="3" name="그룹 38"/>
          <p:cNvGrpSpPr/>
          <p:nvPr/>
        </p:nvGrpSpPr>
        <p:grpSpPr>
          <a:xfrm>
            <a:off x="0" y="224457"/>
            <a:ext cx="650480" cy="620653"/>
            <a:chOff x="37676" y="74849"/>
            <a:chExt cx="650480" cy="620653"/>
          </a:xfrm>
        </p:grpSpPr>
        <p:sp>
          <p:nvSpPr>
            <p:cNvPr id="38" name="AutoShape 15"/>
            <p:cNvSpPr>
              <a:spLocks noChangeArrowheads="1"/>
            </p:cNvSpPr>
            <p:nvPr/>
          </p:nvSpPr>
          <p:spPr bwMode="gray">
            <a:xfrm>
              <a:off x="37676" y="74849"/>
              <a:ext cx="650480" cy="62065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bg1"/>
                </a:gs>
                <a:gs pos="100000">
                  <a:schemeClr val="accent5">
                    <a:lumMod val="75000"/>
                  </a:schemeClr>
                </a:gs>
              </a:gsLst>
              <a:lin ang="5400000" scaled="1"/>
            </a:gradFill>
            <a:ln w="28575" algn="ctr">
              <a:noFill/>
              <a:round/>
              <a:headEnd/>
              <a:tailEnd/>
            </a:ln>
            <a:effectLst>
              <a:innerShdw blurRad="63500" dist="50800" dir="2700000">
                <a:prstClr val="black">
                  <a:alpha val="50000"/>
                </a:prstClr>
              </a:innerShdw>
              <a:reflection blurRad="6350" stA="52000" endA="300" endPos="35000" dir="5400000" sy="-100000" algn="bl" rotWithShape="0"/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pic>
          <p:nvPicPr>
            <p:cNvPr id="39" name="그림 38" descr="1.bmp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7676" y="75286"/>
              <a:ext cx="594591" cy="575032"/>
            </a:xfrm>
            <a:prstGeom prst="rect">
              <a:avLst/>
            </a:prstGeom>
          </p:spPr>
        </p:pic>
      </p:grpSp>
      <p:sp>
        <p:nvSpPr>
          <p:cNvPr id="40" name="TextBox 39"/>
          <p:cNvSpPr txBox="1"/>
          <p:nvPr/>
        </p:nvSpPr>
        <p:spPr>
          <a:xfrm>
            <a:off x="1246678" y="299936"/>
            <a:ext cx="5469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휴먼엑스포" pitchFamily="18" charset="-127"/>
                <a:ea typeface="휴먼엑스포" pitchFamily="18" charset="-127"/>
              </a:rPr>
              <a:t>8-3. </a:t>
            </a:r>
            <a:r>
              <a:rPr lang="ko-KR" altLang="en-US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휴먼엑스포" pitchFamily="18" charset="-127"/>
                <a:ea typeface="휴먼엑스포" pitchFamily="18" charset="-127"/>
              </a:rPr>
              <a:t>첨부문서의 기재 방법</a:t>
            </a:r>
            <a:endParaRPr lang="ko-KR" altLang="en-US" sz="2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휴먼엑스포" pitchFamily="18" charset="-127"/>
              <a:ea typeface="휴먼엑스포" pitchFamily="18" charset="-127"/>
            </a:endParaRPr>
          </a:p>
        </p:txBody>
      </p:sp>
      <p:grpSp>
        <p:nvGrpSpPr>
          <p:cNvPr id="4" name="그룹 20"/>
          <p:cNvGrpSpPr/>
          <p:nvPr/>
        </p:nvGrpSpPr>
        <p:grpSpPr>
          <a:xfrm>
            <a:off x="452220" y="1712665"/>
            <a:ext cx="7947502" cy="1572795"/>
            <a:chOff x="8861" y="3117056"/>
            <a:chExt cx="6096000" cy="972588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47" name="모서리가 둥근 직사각형 46"/>
            <p:cNvSpPr/>
            <p:nvPr/>
          </p:nvSpPr>
          <p:spPr>
            <a:xfrm>
              <a:off x="8861" y="3145082"/>
              <a:ext cx="6096000" cy="944562"/>
            </a:xfrm>
            <a:prstGeom prst="roundRect">
              <a:avLst>
                <a:gd name="adj" fmla="val 10000"/>
              </a:avLst>
            </a:prstGeom>
            <a:gradFill rotWithShape="1">
              <a:gsLst>
                <a:gs pos="0">
                  <a:srgbClr val="4BACC6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4BACC6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4BACC6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 prstMaterial="plastic">
              <a:bevelT w="127000" h="25400" prst="relaxedInset"/>
            </a:sp3d>
          </p:spPr>
        </p:sp>
        <p:sp>
          <p:nvSpPr>
            <p:cNvPr id="48" name="모서리가 둥근 직사각형 7"/>
            <p:cNvSpPr/>
            <p:nvPr/>
          </p:nvSpPr>
          <p:spPr>
            <a:xfrm>
              <a:off x="1313656" y="3117056"/>
              <a:ext cx="4782343" cy="944562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marL="0" marR="0" lvl="0" indent="0" algn="l" defTabSz="577850" eaLnBrk="1" fontAlgn="auto" latinLnBrk="1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</p:grpSp>
      <p:sp>
        <p:nvSpPr>
          <p:cNvPr id="49" name="직사각형 48"/>
          <p:cNvSpPr/>
          <p:nvPr/>
        </p:nvSpPr>
        <p:spPr>
          <a:xfrm>
            <a:off x="552891" y="1850064"/>
            <a:ext cx="7857461" cy="1392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○</a:t>
            </a:r>
            <a:r>
              <a:rPr lang="ko-KR" altLang="en-US" b="1" dirty="0" smtClean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허가</a:t>
            </a:r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(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신고</a:t>
            </a:r>
            <a:r>
              <a: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rPr>
              <a:t>)</a:t>
            </a: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된 사항에 따라 보수점검 방법 및 절차를 순서대로 기재</a:t>
            </a:r>
            <a:endParaRPr lang="en-US" altLang="ko-KR" b="1" dirty="0" smtClean="0">
              <a:solidFill>
                <a:schemeClr val="bg1"/>
              </a:solidFill>
              <a:latin typeface="맑은 고딕"/>
              <a:ea typeface="맑은 고딕"/>
            </a:endParaRPr>
          </a:p>
          <a:p>
            <a:endParaRPr lang="en-US" altLang="ko-KR" sz="500" b="1" dirty="0" smtClean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○ 재사용을 위해 필요한 조치가 있는 경우 보수점검사항에 기재</a:t>
            </a:r>
            <a:endParaRPr lang="en-US" altLang="ko-KR" b="1" dirty="0" smtClean="0">
              <a:solidFill>
                <a:schemeClr val="bg1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endParaRPr lang="en-US" altLang="ko-KR" sz="500" b="1" dirty="0" smtClean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bg1"/>
                </a:solidFill>
                <a:latin typeface="맑은 고딕"/>
                <a:ea typeface="맑은 고딕"/>
              </a:rPr>
              <a:t>○ 보수점검 정보 및 관련 서비스를 받을 수 있는 경로 기재</a:t>
            </a:r>
            <a:endParaRPr lang="ko-KR" altLang="en-US" dirty="0" smtClean="0">
              <a:solidFill>
                <a:schemeClr val="bg1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grpSp>
        <p:nvGrpSpPr>
          <p:cNvPr id="15" name="그룹 12"/>
          <p:cNvGrpSpPr/>
          <p:nvPr/>
        </p:nvGrpSpPr>
        <p:grpSpPr>
          <a:xfrm>
            <a:off x="450030" y="3513334"/>
            <a:ext cx="3764009" cy="448236"/>
            <a:chOff x="453600" y="-93228"/>
            <a:chExt cx="9906338" cy="1316598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6" name="모서리가 둥근 직사각형 15"/>
            <p:cNvSpPr/>
            <p:nvPr/>
          </p:nvSpPr>
          <p:spPr>
            <a:xfrm>
              <a:off x="453600" y="-93228"/>
              <a:ext cx="9906338" cy="1316598"/>
            </a:xfrm>
            <a:prstGeom prst="roundRect">
              <a:avLst>
                <a:gd name="adj" fmla="val 10000"/>
              </a:avLst>
            </a:prstGeom>
            <a:gradFill rotWithShape="1">
              <a:gsLst>
                <a:gs pos="0">
                  <a:srgbClr val="C0504D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C0504D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C0504D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 prstMaterial="plastic">
              <a:bevelT w="127000" h="25400" prst="relaxedInset"/>
            </a:sp3d>
          </p:spPr>
          <p:txBody>
            <a:bodyPr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kern="0" dirty="0" smtClean="0">
                  <a:solidFill>
                    <a:sysClr val="window" lastClr="FFFFFF">
                      <a:lumMod val="95000"/>
                    </a:sysClr>
                  </a:solidFill>
                  <a:latin typeface="휴먼엑스포" pitchFamily="18" charset="-127"/>
                  <a:ea typeface="휴먼엑스포" pitchFamily="18" charset="-127"/>
                </a:rPr>
                <a:t>  </a:t>
              </a:r>
              <a:r>
                <a:rPr kumimoji="0" lang="ko-KR" altLang="en-US" sz="2000" kern="0" dirty="0" smtClean="0">
                  <a:solidFill>
                    <a:sysClr val="window" lastClr="FFFFFF">
                      <a:lumMod val="95000"/>
                    </a:sysClr>
                  </a:solidFill>
                  <a:latin typeface="휴먼엑스포" pitchFamily="18" charset="-127"/>
                  <a:ea typeface="휴먼엑스포" pitchFamily="18" charset="-127"/>
                </a:rPr>
                <a:t>라</a:t>
              </a:r>
              <a:r>
                <a:rPr kumimoji="0" lang="en-US" altLang="ko-KR" sz="2000" kern="0" dirty="0" smtClean="0">
                  <a:solidFill>
                    <a:sysClr val="window" lastClr="FFFFFF">
                      <a:lumMod val="95000"/>
                    </a:sysClr>
                  </a:solidFill>
                  <a:latin typeface="휴먼엑스포" pitchFamily="18" charset="-127"/>
                  <a:ea typeface="휴먼엑스포" pitchFamily="18" charset="-127"/>
                </a:rPr>
                <a:t>. </a:t>
              </a:r>
              <a:r>
                <a:rPr kumimoji="0" lang="ko-KR" altLang="en-US" sz="2000" kern="0" dirty="0" smtClean="0">
                  <a:solidFill>
                    <a:sysClr val="window" lastClr="FFFFFF">
                      <a:lumMod val="95000"/>
                    </a:sysClr>
                  </a:solidFill>
                  <a:latin typeface="휴먼엑스포" pitchFamily="18" charset="-127"/>
                  <a:ea typeface="휴먼엑스포" pitchFamily="18" charset="-127"/>
                </a:rPr>
                <a:t>보관 또는 저장방법</a:t>
              </a:r>
              <a:endParaRPr kumimoji="0" lang="ko-KR" altLang="en-US" sz="2000" kern="0" dirty="0">
                <a:solidFill>
                  <a:sysClr val="window" lastClr="FFFFFF">
                    <a:lumMod val="95000"/>
                  </a:sysClr>
                </a:solidFill>
                <a:latin typeface="휴먼엑스포" pitchFamily="18" charset="-127"/>
                <a:ea typeface="휴먼엑스포" pitchFamily="18" charset="-127"/>
              </a:endParaRPr>
            </a:p>
          </p:txBody>
        </p:sp>
        <p:sp>
          <p:nvSpPr>
            <p:cNvPr id="17" name="모서리가 둥근 직사각형 4"/>
            <p:cNvSpPr/>
            <p:nvPr/>
          </p:nvSpPr>
          <p:spPr>
            <a:xfrm>
              <a:off x="1313656" y="0"/>
              <a:ext cx="4782343" cy="944562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49530" tIns="49530" rIns="49530" bIns="49530" numCol="1" spcCol="1270" anchor="t" anchorCtr="0">
              <a:noAutofit/>
            </a:bodyPr>
            <a:lstStyle/>
            <a:p>
              <a:pPr marL="0" marR="0" lvl="0" indent="0" algn="l" defTabSz="577850" eaLnBrk="1" fontAlgn="auto" latinLnBrk="1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3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  <a:p>
              <a:pPr marL="57150" marR="0" lvl="1" indent="-57150" algn="l" defTabSz="444500" eaLnBrk="1" fontAlgn="auto" latinLnBrk="1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endParaRPr kumimoji="0" lang="ko-KR" altLang="en-US" sz="10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  <a:p>
              <a:pPr marL="57150" marR="0" lvl="1" indent="-57150" algn="l" defTabSz="444500" eaLnBrk="1" fontAlgn="auto" latinLnBrk="1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endParaRPr kumimoji="0" lang="ko-KR" altLang="en-US" sz="10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</p:grpSp>
      <p:grpSp>
        <p:nvGrpSpPr>
          <p:cNvPr id="19" name="그룹 20"/>
          <p:cNvGrpSpPr/>
          <p:nvPr/>
        </p:nvGrpSpPr>
        <p:grpSpPr>
          <a:xfrm>
            <a:off x="420321" y="3998670"/>
            <a:ext cx="7947502" cy="700921"/>
            <a:chOff x="65949" y="3117056"/>
            <a:chExt cx="6096000" cy="1080784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0" name="모서리가 둥근 직사각형 19"/>
            <p:cNvSpPr/>
            <p:nvPr/>
          </p:nvSpPr>
          <p:spPr>
            <a:xfrm>
              <a:off x="65949" y="3253279"/>
              <a:ext cx="6096000" cy="944561"/>
            </a:xfrm>
            <a:prstGeom prst="roundRect">
              <a:avLst>
                <a:gd name="adj" fmla="val 10000"/>
              </a:avLst>
            </a:prstGeom>
            <a:gradFill rotWithShape="1">
              <a:gsLst>
                <a:gs pos="0">
                  <a:srgbClr val="4BACC6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4BACC6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4BACC6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 prstMaterial="plastic">
              <a:bevelT w="127000" h="25400" prst="relaxedInset"/>
            </a:sp3d>
          </p:spPr>
          <p:txBody>
            <a:bodyPr/>
            <a:lstStyle/>
            <a:p>
              <a:pPr>
                <a:lnSpc>
                  <a:spcPct val="150000"/>
                </a:lnSpc>
              </a:pPr>
              <a:r>
                <a:rPr lang="ko-KR" altLang="en-US" b="1" dirty="0" smtClean="0">
                  <a:solidFill>
                    <a:schemeClr val="bg1"/>
                  </a:solidFill>
                  <a:latin typeface="맑은 고딕"/>
                  <a:ea typeface="맑은 고딕"/>
                </a:rPr>
                <a:t>○ 허가</a:t>
              </a:r>
              <a:r>
                <a:rPr lang="en-US" altLang="ko-KR" b="1" dirty="0" smtClean="0">
                  <a:solidFill>
                    <a:schemeClr val="bg1"/>
                  </a:solidFill>
                  <a:latin typeface="맑은 고딕"/>
                  <a:ea typeface="맑은 고딕"/>
                </a:rPr>
                <a:t>(</a:t>
              </a:r>
              <a:r>
                <a:rPr lang="ko-KR" altLang="en-US" b="1" dirty="0" smtClean="0">
                  <a:solidFill>
                    <a:schemeClr val="bg1"/>
                  </a:solidFill>
                  <a:latin typeface="맑은 고딕"/>
                  <a:ea typeface="맑은 고딕"/>
                </a:rPr>
                <a:t>신고</a:t>
              </a:r>
              <a:r>
                <a:rPr lang="en-US" altLang="ko-KR" b="1" dirty="0" smtClean="0">
                  <a:solidFill>
                    <a:schemeClr val="bg1"/>
                  </a:solidFill>
                  <a:latin typeface="맑은 고딕"/>
                  <a:ea typeface="맑은 고딕"/>
                </a:rPr>
                <a:t>)</a:t>
              </a:r>
              <a:r>
                <a:rPr lang="ko-KR" altLang="en-US" b="1" dirty="0" smtClean="0">
                  <a:solidFill>
                    <a:schemeClr val="bg1"/>
                  </a:solidFill>
                  <a:latin typeface="맑은 고딕"/>
                  <a:ea typeface="맑은 고딕"/>
                </a:rPr>
                <a:t>된 보관 또는 저장방법 기재</a:t>
              </a:r>
              <a:endParaRPr lang="en-US" altLang="ko-KR" b="1" dirty="0" smtClean="0">
                <a:solidFill>
                  <a:schemeClr val="bg1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21" name="모서리가 둥근 직사각형 7"/>
            <p:cNvSpPr/>
            <p:nvPr/>
          </p:nvSpPr>
          <p:spPr>
            <a:xfrm>
              <a:off x="1313656" y="3117056"/>
              <a:ext cx="4782343" cy="944562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marL="0" marR="0" lvl="0" indent="0" algn="l" defTabSz="577850" eaLnBrk="1" fontAlgn="auto" latinLnBrk="1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</p:grpSp>
      <p:grpSp>
        <p:nvGrpSpPr>
          <p:cNvPr id="26" name="그룹 12"/>
          <p:cNvGrpSpPr/>
          <p:nvPr/>
        </p:nvGrpSpPr>
        <p:grpSpPr>
          <a:xfrm>
            <a:off x="396866" y="4895568"/>
            <a:ext cx="7992224" cy="1526498"/>
            <a:chOff x="453600" y="-140983"/>
            <a:chExt cx="9906338" cy="1142702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7" name="모서리가 둥근 직사각형 26"/>
            <p:cNvSpPr/>
            <p:nvPr/>
          </p:nvSpPr>
          <p:spPr>
            <a:xfrm>
              <a:off x="453600" y="-140983"/>
              <a:ext cx="9906338" cy="1142702"/>
            </a:xfrm>
            <a:prstGeom prst="roundRect">
              <a:avLst>
                <a:gd name="adj" fmla="val 10000"/>
              </a:avLst>
            </a:prstGeom>
            <a:gradFill rotWithShape="1">
              <a:gsLst>
                <a:gs pos="0">
                  <a:srgbClr val="C0504D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C0504D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C0504D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 prstMaterial="plastic">
              <a:bevelT w="127000" h="25400" prst="relaxedInset"/>
            </a:sp3d>
          </p:spPr>
          <p:txBody>
            <a:bodyPr/>
            <a:lstStyle/>
            <a:p>
              <a:pPr fontAlgn="auto" latinLnBrk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kern="0" dirty="0" smtClean="0">
                  <a:solidFill>
                    <a:sysClr val="window" lastClr="FFFFFF">
                      <a:lumMod val="95000"/>
                    </a:sysClr>
                  </a:solidFill>
                  <a:latin typeface="휴먼엑스포" pitchFamily="18" charset="-127"/>
                  <a:ea typeface="휴먼엑스포" pitchFamily="18" charset="-127"/>
                </a:rPr>
                <a:t> </a:t>
              </a:r>
              <a:r>
                <a:rPr kumimoji="0" lang="ko-KR" altLang="en-US" sz="2000" kern="0" dirty="0" smtClean="0">
                  <a:solidFill>
                    <a:sysClr val="window" lastClr="FFFFFF">
                      <a:lumMod val="95000"/>
                    </a:sysClr>
                  </a:solidFill>
                  <a:latin typeface="휴먼엑스포" pitchFamily="18" charset="-127"/>
                  <a:ea typeface="휴먼엑스포" pitchFamily="18" charset="-127"/>
                </a:rPr>
                <a:t>마</a:t>
              </a:r>
              <a:r>
                <a:rPr kumimoji="0" lang="en-US" altLang="ko-KR" sz="2000" kern="0" dirty="0" smtClean="0">
                  <a:solidFill>
                    <a:sysClr val="window" lastClr="FFFFFF">
                      <a:lumMod val="95000"/>
                    </a:sysClr>
                  </a:solidFill>
                  <a:latin typeface="휴먼엑스포" pitchFamily="18" charset="-127"/>
                  <a:ea typeface="휴먼엑스포" pitchFamily="18" charset="-127"/>
                </a:rPr>
                <a:t>. “</a:t>
              </a:r>
              <a:r>
                <a:rPr kumimoji="0" lang="ko-KR" altLang="en-US" sz="2000" kern="0" dirty="0" smtClean="0">
                  <a:solidFill>
                    <a:sysClr val="window" lastClr="FFFFFF">
                      <a:lumMod val="95000"/>
                    </a:sysClr>
                  </a:solidFill>
                  <a:latin typeface="휴먼엑스포" pitchFamily="18" charset="-127"/>
                  <a:ea typeface="휴먼엑스포" pitchFamily="18" charset="-127"/>
                </a:rPr>
                <a:t>의료기기</a:t>
              </a:r>
              <a:r>
                <a:rPr kumimoji="0" lang="en-US" altLang="ko-KR" sz="2000" kern="0" dirty="0" smtClean="0">
                  <a:solidFill>
                    <a:sysClr val="window" lastClr="FFFFFF">
                      <a:lumMod val="95000"/>
                    </a:sysClr>
                  </a:solidFill>
                  <a:latin typeface="휴먼엑스포" pitchFamily="18" charset="-127"/>
                  <a:ea typeface="휴먼엑스포" pitchFamily="18" charset="-127"/>
                </a:rPr>
                <a:t>”, “</a:t>
              </a:r>
              <a:r>
                <a:rPr kumimoji="0" lang="ko-KR" altLang="en-US" sz="2000" kern="0" dirty="0" smtClean="0">
                  <a:solidFill>
                    <a:sysClr val="window" lastClr="FFFFFF">
                      <a:lumMod val="95000"/>
                    </a:sysClr>
                  </a:solidFill>
                  <a:latin typeface="휴먼엑스포" pitchFamily="18" charset="-127"/>
                  <a:ea typeface="휴먼엑스포" pitchFamily="18" charset="-127"/>
                </a:rPr>
                <a:t>일회용</a:t>
              </a:r>
              <a:r>
                <a:rPr kumimoji="0" lang="en-US" altLang="ko-KR" sz="2000" kern="0" dirty="0" smtClean="0">
                  <a:solidFill>
                    <a:sysClr val="window" lastClr="FFFFFF">
                      <a:lumMod val="95000"/>
                    </a:sysClr>
                  </a:solidFill>
                  <a:latin typeface="휴먼엑스포" pitchFamily="18" charset="-127"/>
                  <a:ea typeface="휴먼엑스포" pitchFamily="18" charset="-127"/>
                </a:rPr>
                <a:t>”, “</a:t>
              </a:r>
              <a:r>
                <a:rPr kumimoji="0" lang="ko-KR" altLang="en-US" sz="2000" kern="0" dirty="0" smtClean="0">
                  <a:solidFill>
                    <a:sysClr val="window" lastClr="FFFFFF">
                      <a:lumMod val="95000"/>
                    </a:sysClr>
                  </a:solidFill>
                  <a:latin typeface="휴먼엑스포" pitchFamily="18" charset="-127"/>
                  <a:ea typeface="휴먼엑스포" pitchFamily="18" charset="-127"/>
                </a:rPr>
                <a:t>재사용 금지</a:t>
              </a:r>
              <a:r>
                <a:rPr kumimoji="0" lang="en-US" altLang="ko-KR" sz="2000" kern="0" dirty="0" smtClean="0">
                  <a:solidFill>
                    <a:sysClr val="window" lastClr="FFFFFF">
                      <a:lumMod val="95000"/>
                    </a:sysClr>
                  </a:solidFill>
                  <a:latin typeface="휴먼엑스포" pitchFamily="18" charset="-127"/>
                  <a:ea typeface="휴먼엑스포" pitchFamily="18" charset="-127"/>
                </a:rPr>
                <a:t>”, “</a:t>
              </a:r>
              <a:r>
                <a:rPr kumimoji="0" lang="ko-KR" altLang="en-US" sz="2000" kern="0" dirty="0" smtClean="0">
                  <a:solidFill>
                    <a:sysClr val="window" lastClr="FFFFFF">
                      <a:lumMod val="95000"/>
                    </a:sysClr>
                  </a:solidFill>
                  <a:latin typeface="휴먼엑스포" pitchFamily="18" charset="-127"/>
                  <a:ea typeface="휴먼엑스포" pitchFamily="18" charset="-127"/>
                </a:rPr>
                <a:t>임상시험용</a:t>
              </a:r>
              <a:r>
                <a:rPr kumimoji="0" lang="en-US" altLang="ko-KR" sz="2000" kern="0" dirty="0" smtClean="0">
                  <a:solidFill>
                    <a:sysClr val="window" lastClr="FFFFFF">
                      <a:lumMod val="95000"/>
                    </a:sysClr>
                  </a:solidFill>
                  <a:latin typeface="휴먼엑스포" pitchFamily="18" charset="-127"/>
                  <a:ea typeface="휴먼엑스포" pitchFamily="18" charset="-127"/>
                </a:rPr>
                <a:t>”, </a:t>
              </a:r>
            </a:p>
            <a:p>
              <a:pPr fontAlgn="auto" latinLnBrk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2000" kern="0" dirty="0" smtClean="0">
                  <a:solidFill>
                    <a:sysClr val="window" lastClr="FFFFFF">
                      <a:lumMod val="95000"/>
                    </a:sysClr>
                  </a:solidFill>
                  <a:latin typeface="휴먼엑스포" pitchFamily="18" charset="-127"/>
                  <a:ea typeface="휴먼엑스포" pitchFamily="18" charset="-127"/>
                </a:rPr>
                <a:t>     “</a:t>
              </a:r>
              <a:r>
                <a:rPr kumimoji="0" lang="ko-KR" altLang="en-US" sz="2000" kern="0" dirty="0" smtClean="0">
                  <a:solidFill>
                    <a:sysClr val="window" lastClr="FFFFFF">
                      <a:lumMod val="95000"/>
                    </a:sysClr>
                  </a:solidFill>
                  <a:latin typeface="휴먼엑스포" pitchFamily="18" charset="-127"/>
                  <a:ea typeface="휴먼엑스포" pitchFamily="18" charset="-127"/>
                </a:rPr>
                <a:t>임상시험용 외의 목적으로 사용할 수 없음</a:t>
              </a:r>
              <a:r>
                <a:rPr kumimoji="0" lang="en-US" altLang="ko-KR" sz="2000" kern="0" dirty="0" smtClean="0">
                  <a:solidFill>
                    <a:sysClr val="window" lastClr="FFFFFF">
                      <a:lumMod val="95000"/>
                    </a:sysClr>
                  </a:solidFill>
                  <a:latin typeface="휴먼엑스포" pitchFamily="18" charset="-127"/>
                  <a:ea typeface="휴먼엑스포" pitchFamily="18" charset="-127"/>
                </a:rPr>
                <a:t>”</a:t>
              </a:r>
              <a:r>
                <a:rPr kumimoji="0" lang="ko-KR" altLang="en-US" sz="2000" kern="0" dirty="0" smtClean="0">
                  <a:solidFill>
                    <a:sysClr val="window" lastClr="FFFFFF">
                      <a:lumMod val="95000"/>
                    </a:sysClr>
                  </a:solidFill>
                  <a:latin typeface="휴먼엑스포" pitchFamily="18" charset="-127"/>
                  <a:ea typeface="휴먼엑스포" pitchFamily="18" charset="-127"/>
                </a:rPr>
                <a:t>이라는 표시는</a:t>
              </a:r>
              <a:endParaRPr kumimoji="0" lang="en-US" altLang="ko-KR" sz="2000" kern="0" dirty="0" smtClean="0">
                <a:solidFill>
                  <a:sysClr val="window" lastClr="FFFFFF">
                    <a:lumMod val="95000"/>
                  </a:sysClr>
                </a:solidFill>
                <a:latin typeface="휴먼엑스포" pitchFamily="18" charset="-127"/>
                <a:ea typeface="휴먼엑스포" pitchFamily="18" charset="-127"/>
              </a:endParaRPr>
            </a:p>
            <a:p>
              <a:pPr fontAlgn="auto" latinLnBrk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2000" kern="0" dirty="0" smtClean="0">
                  <a:solidFill>
                    <a:sysClr val="window" lastClr="FFFFFF">
                      <a:lumMod val="95000"/>
                    </a:sysClr>
                  </a:solidFill>
                  <a:latin typeface="휴먼엑스포" pitchFamily="18" charset="-127"/>
                  <a:ea typeface="휴먼엑스포" pitchFamily="18" charset="-127"/>
                </a:rPr>
                <a:t>     </a:t>
              </a:r>
              <a:r>
                <a:rPr kumimoji="0" lang="ko-KR" altLang="en-US" sz="2000" kern="0" dirty="0" smtClean="0">
                  <a:solidFill>
                    <a:sysClr val="window" lastClr="FFFFFF">
                      <a:lumMod val="95000"/>
                    </a:sysClr>
                  </a:solidFill>
                  <a:latin typeface="휴먼엑스포" pitchFamily="18" charset="-127"/>
                  <a:ea typeface="휴먼엑스포" pitchFamily="18" charset="-127"/>
                </a:rPr>
                <a:t> 굵은 글씨 또는 글상자 등을 사용하여 기재</a:t>
              </a:r>
              <a:endParaRPr kumimoji="0" lang="ko-KR" altLang="en-US" sz="2000" kern="0" dirty="0">
                <a:solidFill>
                  <a:sysClr val="window" lastClr="FFFFFF">
                    <a:lumMod val="95000"/>
                  </a:sysClr>
                </a:solidFill>
                <a:latin typeface="휴먼엑스포" pitchFamily="18" charset="-127"/>
                <a:ea typeface="휴먼엑스포" pitchFamily="18" charset="-127"/>
              </a:endParaRPr>
            </a:p>
          </p:txBody>
        </p:sp>
        <p:sp>
          <p:nvSpPr>
            <p:cNvPr id="28" name="모서리가 둥근 직사각형 4"/>
            <p:cNvSpPr/>
            <p:nvPr/>
          </p:nvSpPr>
          <p:spPr>
            <a:xfrm>
              <a:off x="1313656" y="0"/>
              <a:ext cx="4782343" cy="944562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49530" tIns="49530" rIns="49530" bIns="49530" numCol="1" spcCol="1270" anchor="t" anchorCtr="0">
              <a:noAutofit/>
            </a:bodyPr>
            <a:lstStyle/>
            <a:p>
              <a:pPr marL="0" marR="0" lvl="0" indent="0" algn="l" defTabSz="577850" eaLnBrk="1" fontAlgn="auto" latinLnBrk="1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3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  <a:p>
              <a:pPr marL="57150" marR="0" lvl="1" indent="-57150" algn="l" defTabSz="444500" eaLnBrk="1" fontAlgn="auto" latinLnBrk="1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endParaRPr kumimoji="0" lang="ko-KR" altLang="en-US" sz="10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  <a:p>
              <a:pPr marL="57150" marR="0" lvl="1" indent="-57150" algn="l" defTabSz="444500" eaLnBrk="1" fontAlgn="auto" latinLnBrk="1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endParaRPr kumimoji="0" lang="ko-KR" altLang="en-US" sz="10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새 이미지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966" t="67239" r="61453" b="20701"/>
          <a:stretch>
            <a:fillRect/>
          </a:stretch>
        </p:blipFill>
        <p:spPr>
          <a:xfrm>
            <a:off x="8312154" y="163688"/>
            <a:ext cx="803565" cy="75738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utoShape 15"/>
          <p:cNvSpPr>
            <a:spLocks noChangeArrowheads="1"/>
          </p:cNvSpPr>
          <p:nvPr/>
        </p:nvSpPr>
        <p:spPr bwMode="gray">
          <a:xfrm>
            <a:off x="775627" y="246260"/>
            <a:ext cx="7486057" cy="591436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3"/>
              </a:gs>
              <a:gs pos="100000">
                <a:schemeClr val="accent5">
                  <a:lumMod val="75000"/>
                </a:schemeClr>
              </a:gs>
            </a:gsLst>
            <a:lin ang="5400000" scaled="1"/>
          </a:gradFill>
          <a:ln w="28575" algn="ctr">
            <a:noFill/>
            <a:round/>
            <a:headEnd/>
            <a:tailEnd/>
          </a:ln>
          <a:effectLst>
            <a:innerShdw blurRad="63500" dist="50800" dir="81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 wrap="none" anchor="ctr"/>
          <a:lstStyle/>
          <a:p>
            <a:pPr>
              <a:defRPr/>
            </a:pPr>
            <a:endParaRPr lang="ko-KR" altLang="en-US" dirty="0"/>
          </a:p>
        </p:txBody>
      </p:sp>
      <p:grpSp>
        <p:nvGrpSpPr>
          <p:cNvPr id="2" name="그룹 38"/>
          <p:cNvGrpSpPr/>
          <p:nvPr/>
        </p:nvGrpSpPr>
        <p:grpSpPr>
          <a:xfrm>
            <a:off x="93092" y="201524"/>
            <a:ext cx="650480" cy="620653"/>
            <a:chOff x="37676" y="74849"/>
            <a:chExt cx="650480" cy="620653"/>
          </a:xfrm>
        </p:grpSpPr>
        <p:sp>
          <p:nvSpPr>
            <p:cNvPr id="7" name="AutoShape 15"/>
            <p:cNvSpPr>
              <a:spLocks noChangeArrowheads="1"/>
            </p:cNvSpPr>
            <p:nvPr/>
          </p:nvSpPr>
          <p:spPr bwMode="gray">
            <a:xfrm>
              <a:off x="37676" y="74849"/>
              <a:ext cx="650480" cy="62065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bg1"/>
                </a:gs>
                <a:gs pos="100000">
                  <a:schemeClr val="accent5">
                    <a:lumMod val="75000"/>
                  </a:schemeClr>
                </a:gs>
              </a:gsLst>
              <a:lin ang="5400000" scaled="1"/>
            </a:gradFill>
            <a:ln w="28575" algn="ctr">
              <a:noFill/>
              <a:round/>
              <a:headEnd/>
              <a:tailEnd/>
            </a:ln>
            <a:effectLst>
              <a:innerShdw blurRad="63500" dist="50800" dir="2700000">
                <a:prstClr val="black">
                  <a:alpha val="50000"/>
                </a:prstClr>
              </a:innerShdw>
              <a:reflection blurRad="6350" stA="52000" endA="300" endPos="35000" dir="5400000" sy="-100000" algn="bl" rotWithShape="0"/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pic>
          <p:nvPicPr>
            <p:cNvPr id="8" name="그림 7" descr="1.bmp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5621" y="96550"/>
              <a:ext cx="594591" cy="575032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1246678" y="308901"/>
            <a:ext cx="5033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휴먼엑스포" pitchFamily="18" charset="-127"/>
                <a:ea typeface="휴먼엑스포" pitchFamily="18" charset="-127"/>
              </a:rPr>
              <a:t>9-1. </a:t>
            </a:r>
            <a:r>
              <a:rPr lang="ko-KR" altLang="en-US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휴먼엑스포" pitchFamily="18" charset="-127"/>
                <a:ea typeface="휴먼엑스포" pitchFamily="18" charset="-127"/>
              </a:rPr>
              <a:t>권장사항</a:t>
            </a:r>
            <a:endParaRPr lang="ko-KR" altLang="en-US" sz="2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휴먼엑스포" pitchFamily="18" charset="-127"/>
              <a:ea typeface="휴먼엑스포" pitchFamily="18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503984" y="1137684"/>
          <a:ext cx="8257244" cy="5071730"/>
        </p:xfrm>
        <a:graphic>
          <a:graphicData uri="http://schemas.openxmlformats.org/drawingml/2006/table">
            <a:tbl>
              <a:tblPr/>
              <a:tblGrid>
                <a:gridCol w="8257244"/>
              </a:tblGrid>
              <a:tr h="507173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altLang="ko-KR" sz="1600" b="1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ko-KR" sz="1600" b="1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16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 ◈ </a:t>
                      </a:r>
                      <a:r>
                        <a:rPr lang="ko-KR" altLang="en-US" sz="16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개인용 의료기기</a:t>
                      </a:r>
                      <a:r>
                        <a:rPr lang="ko-KR" altLang="en-US" sz="1600" dirty="0" smtClean="0">
                          <a:latin typeface="맑은 고딕" pitchFamily="50" charset="-127"/>
                          <a:ea typeface="맑은 고딕" pitchFamily="50" charset="-127"/>
                        </a:rPr>
                        <a:t>의 경우 </a:t>
                      </a:r>
                      <a:r>
                        <a:rPr lang="en-US" altLang="ko-KR" sz="16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“</a:t>
                      </a:r>
                      <a:r>
                        <a:rPr lang="ko-KR" altLang="en-US" sz="16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사용 시 주의사항을 반드시 읽을 것</a:t>
                      </a:r>
                      <a:r>
                        <a:rPr lang="en-US" altLang="ko-KR" sz="16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”</a:t>
                      </a:r>
                      <a:r>
                        <a:rPr lang="ko-KR" altLang="en-US" sz="1600" dirty="0" smtClean="0">
                          <a:latin typeface="맑은 고딕" pitchFamily="50" charset="-127"/>
                          <a:ea typeface="맑은 고딕" pitchFamily="50" charset="-127"/>
                        </a:rPr>
                        <a:t>라는 문구 기재</a:t>
                      </a:r>
                      <a:endParaRPr lang="en-US" altLang="ko-KR" sz="16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16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 ◈ </a:t>
                      </a:r>
                      <a:r>
                        <a:rPr lang="ko-KR" altLang="en-US" sz="1600" dirty="0" smtClean="0">
                          <a:latin typeface="맑은 고딕" pitchFamily="50" charset="-127"/>
                          <a:ea typeface="맑은 고딕" pitchFamily="50" charset="-127"/>
                        </a:rPr>
                        <a:t>자세한 의료기기 허가</a:t>
                      </a:r>
                      <a:r>
                        <a:rPr lang="en-US" altLang="ko-KR" sz="1600" dirty="0" smtClean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600" dirty="0" smtClean="0">
                          <a:latin typeface="맑은 고딕" pitchFamily="50" charset="-127"/>
                          <a:ea typeface="맑은 고딕" pitchFamily="50" charset="-127"/>
                        </a:rPr>
                        <a:t>신고</a:t>
                      </a:r>
                      <a:r>
                        <a:rPr lang="en-US" altLang="ko-KR" sz="1600" dirty="0" smtClean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600" dirty="0" smtClean="0">
                          <a:latin typeface="맑은 고딕" pitchFamily="50" charset="-127"/>
                          <a:ea typeface="맑은 고딕" pitchFamily="50" charset="-127"/>
                        </a:rPr>
                        <a:t>사항 확인방법</a:t>
                      </a:r>
                      <a:r>
                        <a:rPr lang="en-US" altLang="ko-KR" sz="1600" dirty="0" smtClean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600" dirty="0" smtClean="0">
                          <a:latin typeface="맑은 고딕" pitchFamily="50" charset="-127"/>
                          <a:ea typeface="맑은 고딕" pitchFamily="50" charset="-127"/>
                        </a:rPr>
                        <a:t>업체 홈페이지 또는 </a:t>
                      </a:r>
                      <a:r>
                        <a:rPr lang="ko-KR" altLang="en-US" sz="16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식약청</a:t>
                      </a:r>
                      <a:r>
                        <a:rPr lang="ko-KR" altLang="en-US" sz="1600" dirty="0" smtClean="0">
                          <a:latin typeface="맑은 고딕" pitchFamily="50" charset="-127"/>
                          <a:ea typeface="맑은 고딕" pitchFamily="50" charset="-127"/>
                        </a:rPr>
                        <a:t> 의료기기제품</a:t>
                      </a:r>
                      <a:endParaRPr lang="en-US" altLang="ko-KR" sz="16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1600" dirty="0" smtClean="0">
                          <a:latin typeface="맑은 고딕" pitchFamily="50" charset="-127"/>
                          <a:ea typeface="맑은 고딕" pitchFamily="50" charset="-127"/>
                        </a:rPr>
                        <a:t>    </a:t>
                      </a:r>
                      <a:r>
                        <a:rPr lang="ko-KR" altLang="en-US" sz="16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6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정보방</a:t>
                      </a:r>
                      <a:r>
                        <a:rPr lang="ko-KR" altLang="en-US" sz="1600" dirty="0" smtClean="0">
                          <a:latin typeface="맑은 고딕" pitchFamily="50" charset="-127"/>
                          <a:ea typeface="맑은 고딕" pitchFamily="50" charset="-127"/>
                        </a:rPr>
                        <a:t> 등</a:t>
                      </a:r>
                      <a:r>
                        <a:rPr lang="en-US" altLang="ko-KR" sz="1600" dirty="0" smtClean="0"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lang="ko-KR" altLang="en-US" sz="1600" dirty="0" smtClean="0">
                          <a:latin typeface="맑은 고딕" pitchFamily="50" charset="-127"/>
                          <a:ea typeface="맑은 고딕" pitchFamily="50" charset="-127"/>
                        </a:rPr>
                        <a:t>기재</a:t>
                      </a:r>
                      <a:endParaRPr lang="en-US" altLang="ko-KR" sz="16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16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 ◈ </a:t>
                      </a:r>
                      <a:r>
                        <a:rPr lang="ko-KR" altLang="en-US" sz="1600" b="0" dirty="0" smtClean="0">
                          <a:latin typeface="맑은 고딕" pitchFamily="50" charset="-127"/>
                          <a:ea typeface="맑은 고딕" pitchFamily="50" charset="-127"/>
                        </a:rPr>
                        <a:t>첨부문서 기재사항은 용기나 외장에 기재하되 용기 또는 외장에 기재할 수 없는 경우</a:t>
                      </a:r>
                      <a:endParaRPr lang="en-US" altLang="ko-KR" sz="1600" b="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1600" b="0" dirty="0" smtClean="0">
                          <a:latin typeface="맑은 고딕" pitchFamily="50" charset="-127"/>
                          <a:ea typeface="맑은 고딕" pitchFamily="50" charset="-127"/>
                        </a:rPr>
                        <a:t>     </a:t>
                      </a:r>
                      <a:r>
                        <a:rPr lang="ko-KR" altLang="en-US" sz="1600" b="0" dirty="0" smtClean="0">
                          <a:latin typeface="맑은 고딕" pitchFamily="50" charset="-127"/>
                          <a:ea typeface="맑은 고딕" pitchFamily="50" charset="-127"/>
                        </a:rPr>
                        <a:t>에는 외부의 용기나 포장에 기재할 것을 권장</a:t>
                      </a:r>
                      <a:endParaRPr lang="en-US" altLang="ko-KR" sz="1600" b="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1600" b="0" dirty="0" smtClean="0">
                          <a:latin typeface="맑은 고딕" pitchFamily="50" charset="-127"/>
                          <a:ea typeface="맑은 고딕" pitchFamily="50" charset="-127"/>
                        </a:rPr>
                        <a:t>   </a:t>
                      </a:r>
                      <a:r>
                        <a:rPr lang="en-US" altLang="ko-KR" sz="16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- </a:t>
                      </a:r>
                      <a:r>
                        <a:rPr lang="ko-KR" altLang="en-US" sz="1600" b="0" dirty="0" smtClean="0">
                          <a:latin typeface="맑은 고딕" pitchFamily="50" charset="-127"/>
                          <a:ea typeface="맑은 고딕" pitchFamily="50" charset="-127"/>
                        </a:rPr>
                        <a:t>외부의 용기나 외부의 포장을 크게 할 수 없는 경우 첨부문서에 기재하고 용기나 외장</a:t>
                      </a:r>
                      <a:endParaRPr lang="en-US" altLang="ko-KR" sz="1600" b="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1600" b="0" dirty="0" smtClean="0">
                          <a:latin typeface="맑은 고딕" pitchFamily="50" charset="-127"/>
                          <a:ea typeface="맑은 고딕" pitchFamily="50" charset="-127"/>
                        </a:rPr>
                        <a:t>     </a:t>
                      </a:r>
                      <a:r>
                        <a:rPr lang="ko-KR" altLang="en-US" sz="1600" b="0" dirty="0" smtClean="0">
                          <a:latin typeface="맑은 고딕" pitchFamily="50" charset="-127"/>
                          <a:ea typeface="맑은 고딕" pitchFamily="50" charset="-127"/>
                        </a:rPr>
                        <a:t>에 </a:t>
                      </a:r>
                      <a:r>
                        <a:rPr lang="en-US" altLang="ko-KR" sz="1600" b="0" dirty="0" smtClean="0">
                          <a:latin typeface="맑은 고딕" pitchFamily="50" charset="-127"/>
                          <a:ea typeface="맑은 고딕" pitchFamily="50" charset="-127"/>
                        </a:rPr>
                        <a:t>“</a:t>
                      </a:r>
                      <a:r>
                        <a:rPr lang="ko-KR" altLang="en-US" sz="1600" b="0" dirty="0" smtClean="0">
                          <a:latin typeface="맑은 고딕" pitchFamily="50" charset="-127"/>
                          <a:ea typeface="맑은 고딕" pitchFamily="50" charset="-127"/>
                        </a:rPr>
                        <a:t>첨부문서 참조</a:t>
                      </a:r>
                      <a:r>
                        <a:rPr lang="en-US" altLang="ko-KR" sz="1600" b="0" dirty="0" smtClean="0">
                          <a:latin typeface="맑은 고딕" pitchFamily="50" charset="-127"/>
                          <a:ea typeface="맑은 고딕" pitchFamily="50" charset="-127"/>
                        </a:rPr>
                        <a:t>”</a:t>
                      </a:r>
                      <a:r>
                        <a:rPr lang="ko-KR" altLang="en-US" sz="1600" b="0" dirty="0" smtClean="0">
                          <a:latin typeface="맑은 고딕" pitchFamily="50" charset="-127"/>
                          <a:ea typeface="맑은 고딕" pitchFamily="50" charset="-127"/>
                        </a:rPr>
                        <a:t>라는 표시</a:t>
                      </a:r>
                    </a:p>
                    <a:p>
                      <a:pPr marL="0" marR="25400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 ◈ </a:t>
                      </a:r>
                      <a:r>
                        <a:rPr lang="ko-KR" altLang="en-US" sz="1600" b="0" spc="-100" dirty="0" smtClean="0">
                          <a:latin typeface="맑은 고딕" pitchFamily="50" charset="-127"/>
                          <a:ea typeface="맑은 고딕" pitchFamily="50" charset="-127"/>
                        </a:rPr>
                        <a:t>추적관리대상의료기기의 경우 </a:t>
                      </a:r>
                      <a:r>
                        <a:rPr lang="en-US" altLang="ko-KR" sz="1600" b="1" spc="-100" dirty="0" smtClean="0">
                          <a:latin typeface="맑은 고딕" pitchFamily="50" charset="-127"/>
                          <a:ea typeface="맑은 고딕" pitchFamily="50" charset="-127"/>
                        </a:rPr>
                        <a:t>“</a:t>
                      </a:r>
                      <a:r>
                        <a:rPr lang="ko-KR" altLang="en-US" sz="1600" b="1" spc="-100" dirty="0" smtClean="0">
                          <a:latin typeface="맑은 고딕" pitchFamily="50" charset="-127"/>
                          <a:ea typeface="맑은 고딕" pitchFamily="50" charset="-127"/>
                        </a:rPr>
                        <a:t>추적관리대상의료기기</a:t>
                      </a:r>
                      <a:r>
                        <a:rPr lang="en-US" altLang="ko-KR" sz="1600" b="1" spc="-100" dirty="0" smtClean="0">
                          <a:latin typeface="맑은 고딕" pitchFamily="50" charset="-127"/>
                          <a:ea typeface="맑은 고딕" pitchFamily="50" charset="-127"/>
                        </a:rPr>
                        <a:t>”</a:t>
                      </a:r>
                      <a:r>
                        <a:rPr lang="ko-KR" altLang="en-US" sz="1600" b="0" spc="-100" dirty="0" smtClean="0">
                          <a:latin typeface="맑은 고딕" pitchFamily="50" charset="-127"/>
                          <a:ea typeface="맑은 고딕" pitchFamily="50" charset="-127"/>
                        </a:rPr>
                        <a:t>라는 </a:t>
                      </a:r>
                      <a:r>
                        <a:rPr lang="ko-KR" altLang="en-US" sz="1600" b="1" spc="-100" dirty="0" smtClean="0">
                          <a:latin typeface="맑은 고딕" pitchFamily="50" charset="-127"/>
                          <a:ea typeface="맑은 고딕" pitchFamily="50" charset="-127"/>
                        </a:rPr>
                        <a:t>표시</a:t>
                      </a:r>
                      <a:r>
                        <a:rPr lang="ko-KR" altLang="en-US" sz="1600" b="0" spc="-100" dirty="0" smtClean="0">
                          <a:latin typeface="맑은 고딕" pitchFamily="50" charset="-127"/>
                          <a:ea typeface="맑은 고딕" pitchFamily="50" charset="-127"/>
                        </a:rPr>
                        <a:t>를 굵은 글씨 또는 글상자 </a:t>
                      </a:r>
                      <a:endParaRPr lang="en-US" altLang="ko-KR" sz="1600" b="0" spc="-1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25400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0" spc="-100" dirty="0" smtClean="0">
                          <a:latin typeface="맑은 고딕" pitchFamily="50" charset="-127"/>
                          <a:ea typeface="맑은 고딕" pitchFamily="50" charset="-127"/>
                        </a:rPr>
                        <a:t>     </a:t>
                      </a:r>
                      <a:r>
                        <a:rPr lang="ko-KR" altLang="en-US" sz="1600" b="0" spc="-100" dirty="0" smtClean="0">
                          <a:latin typeface="맑은 고딕" pitchFamily="50" charset="-127"/>
                          <a:ea typeface="맑은 고딕" pitchFamily="50" charset="-127"/>
                        </a:rPr>
                        <a:t>등을 사용하여</a:t>
                      </a:r>
                      <a:r>
                        <a:rPr lang="ko-KR" altLang="en-US" sz="1600" b="0" spc="-1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600" b="1" spc="-1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용기</a:t>
                      </a:r>
                      <a:r>
                        <a:rPr lang="en-US" altLang="ko-KR" sz="1600" b="1" spc="-1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1600" b="1" spc="-1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외장에 기재</a:t>
                      </a:r>
                      <a:endParaRPr lang="en-US" altLang="ko-KR" sz="1600" b="1" spc="-100" baseline="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25400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 ◈ </a:t>
                      </a:r>
                      <a:r>
                        <a:rPr lang="ko-KR" altLang="en-US" sz="1600" b="0" dirty="0" smtClean="0">
                          <a:latin typeface="맑은 고딕" pitchFamily="50" charset="-127"/>
                          <a:ea typeface="맑은 고딕" pitchFamily="50" charset="-127"/>
                        </a:rPr>
                        <a:t>필요한 경우 사용설명서를 추가적으로 제공하고 </a:t>
                      </a:r>
                      <a:r>
                        <a:rPr lang="en-US" altLang="ko-KR" sz="16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“</a:t>
                      </a:r>
                      <a:r>
                        <a:rPr lang="ko-KR" altLang="en-US" sz="16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자세한 사항은 사용설명서 참조</a:t>
                      </a:r>
                      <a:r>
                        <a:rPr lang="en-US" altLang="ko-KR" sz="16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”</a:t>
                      </a:r>
                    </a:p>
                    <a:p>
                      <a:pPr marL="0" marR="25400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0" dirty="0" smtClean="0">
                          <a:latin typeface="맑은 고딕" pitchFamily="50" charset="-127"/>
                          <a:ea typeface="맑은 고딕" pitchFamily="50" charset="-127"/>
                        </a:rPr>
                        <a:t>     </a:t>
                      </a:r>
                      <a:r>
                        <a:rPr lang="ko-KR" altLang="en-US" sz="1600" b="0" dirty="0" smtClean="0">
                          <a:latin typeface="맑은 고딕" pitchFamily="50" charset="-127"/>
                          <a:ea typeface="맑은 고딕" pitchFamily="50" charset="-127"/>
                        </a:rPr>
                        <a:t>라는 문구 기재</a:t>
                      </a:r>
                      <a:endParaRPr lang="en-US" altLang="ko-KR" sz="1600" b="0" dirty="0" smtClean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31447" marR="31447" marT="8694" marB="8694" anchor="ctr">
                    <a:lnL w="3556" cap="flat" cmpd="sng" algn="ctr">
                      <a:solidFill>
                        <a:srgbClr val="70B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70B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70B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70B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E7D9"/>
                    </a:solidFill>
                  </a:tcPr>
                </a:tc>
              </a:tr>
            </a:tbl>
          </a:graphicData>
        </a:graphic>
      </p:graphicFrame>
      <p:sp>
        <p:nvSpPr>
          <p:cNvPr id="8396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17" name="그룹 63"/>
          <p:cNvGrpSpPr/>
          <p:nvPr/>
        </p:nvGrpSpPr>
        <p:grpSpPr>
          <a:xfrm>
            <a:off x="543333" y="1178306"/>
            <a:ext cx="2965411" cy="597332"/>
            <a:chOff x="479006" y="2573062"/>
            <a:chExt cx="905212" cy="610625"/>
          </a:xfrm>
        </p:grpSpPr>
        <p:sp>
          <p:nvSpPr>
            <p:cNvPr id="18" name="모서리가 둥근 직사각형 17"/>
            <p:cNvSpPr/>
            <p:nvPr/>
          </p:nvSpPr>
          <p:spPr bwMode="auto">
            <a:xfrm>
              <a:off x="479006" y="2573062"/>
              <a:ext cx="880553" cy="610625"/>
            </a:xfrm>
            <a:prstGeom prst="roundRect">
              <a:avLst>
                <a:gd name="adj" fmla="val 0"/>
              </a:avLst>
            </a:prstGeom>
            <a:solidFill>
              <a:srgbClr val="002060"/>
            </a:solidFill>
            <a:ln>
              <a:noFill/>
              <a:headEnd type="none" w="med" len="med"/>
              <a:tailEnd type="none" w="med" len="med"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1" i="0" u="none" strike="noStrike" cap="none" normalizeH="0" baseline="0" smtClean="0">
                <a:ln>
                  <a:noFill/>
                </a:ln>
                <a:solidFill>
                  <a:srgbClr val="009900"/>
                </a:solidFill>
                <a:effectLst/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9" name="모서리가 둥근 직사각형 18"/>
            <p:cNvSpPr/>
            <p:nvPr/>
          </p:nvSpPr>
          <p:spPr bwMode="auto">
            <a:xfrm>
              <a:off x="506274" y="2664031"/>
              <a:ext cx="824240" cy="43073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  <a:headEnd type="none" w="med" len="med"/>
              <a:tailEnd type="none" w="med" len="med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1" i="0" u="none" strike="noStrike" cap="none" normalizeH="0" baseline="0" smtClean="0">
                <a:ln>
                  <a:noFill/>
                </a:ln>
                <a:solidFill>
                  <a:srgbClr val="009900"/>
                </a:solidFill>
                <a:effectLst/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15550" y="2682558"/>
              <a:ext cx="868668" cy="3755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 가</a:t>
              </a:r>
              <a:r>
                <a:rPr lang="en-US" altLang="ko-KR" sz="2000" b="1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. </a:t>
              </a:r>
              <a:r>
                <a:rPr lang="ko-KR" altLang="en-US" sz="2000" b="1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일반사항</a:t>
              </a:r>
              <a:r>
                <a:rPr lang="en-US" altLang="ko-KR" sz="2000" b="1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ko-KR" altLang="en-US" sz="2000" b="1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endParaRPr lang="ko-KR" altLang="en-US" sz="20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새 이미지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966" t="67239" r="61453" b="20701"/>
          <a:stretch>
            <a:fillRect/>
          </a:stretch>
        </p:blipFill>
        <p:spPr>
          <a:xfrm>
            <a:off x="8312154" y="163688"/>
            <a:ext cx="803565" cy="75738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utoShape 15"/>
          <p:cNvSpPr>
            <a:spLocks noChangeArrowheads="1"/>
          </p:cNvSpPr>
          <p:nvPr/>
        </p:nvSpPr>
        <p:spPr bwMode="gray">
          <a:xfrm>
            <a:off x="775627" y="246260"/>
            <a:ext cx="7486057" cy="591436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3"/>
              </a:gs>
              <a:gs pos="100000">
                <a:schemeClr val="accent5">
                  <a:lumMod val="75000"/>
                </a:schemeClr>
              </a:gs>
            </a:gsLst>
            <a:lin ang="5400000" scaled="1"/>
          </a:gradFill>
          <a:ln w="28575" algn="ctr">
            <a:noFill/>
            <a:round/>
            <a:headEnd/>
            <a:tailEnd/>
          </a:ln>
          <a:effectLst>
            <a:innerShdw blurRad="63500" dist="50800" dir="81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 wrap="none" anchor="ctr"/>
          <a:lstStyle/>
          <a:p>
            <a:pPr>
              <a:defRPr/>
            </a:pPr>
            <a:endParaRPr lang="ko-KR" altLang="en-US" dirty="0"/>
          </a:p>
        </p:txBody>
      </p:sp>
      <p:grpSp>
        <p:nvGrpSpPr>
          <p:cNvPr id="2" name="그룹 38"/>
          <p:cNvGrpSpPr/>
          <p:nvPr/>
        </p:nvGrpSpPr>
        <p:grpSpPr>
          <a:xfrm>
            <a:off x="93092" y="201524"/>
            <a:ext cx="650480" cy="620653"/>
            <a:chOff x="37676" y="74849"/>
            <a:chExt cx="650480" cy="620653"/>
          </a:xfrm>
        </p:grpSpPr>
        <p:sp>
          <p:nvSpPr>
            <p:cNvPr id="7" name="AutoShape 15"/>
            <p:cNvSpPr>
              <a:spLocks noChangeArrowheads="1"/>
            </p:cNvSpPr>
            <p:nvPr/>
          </p:nvSpPr>
          <p:spPr bwMode="gray">
            <a:xfrm>
              <a:off x="37676" y="74849"/>
              <a:ext cx="650480" cy="62065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bg1"/>
                </a:gs>
                <a:gs pos="100000">
                  <a:schemeClr val="accent5">
                    <a:lumMod val="75000"/>
                  </a:schemeClr>
                </a:gs>
              </a:gsLst>
              <a:lin ang="5400000" scaled="1"/>
            </a:gradFill>
            <a:ln w="28575" algn="ctr">
              <a:noFill/>
              <a:round/>
              <a:headEnd/>
              <a:tailEnd/>
            </a:ln>
            <a:effectLst>
              <a:innerShdw blurRad="63500" dist="50800" dir="2700000">
                <a:prstClr val="black">
                  <a:alpha val="50000"/>
                </a:prstClr>
              </a:innerShdw>
              <a:reflection blurRad="6350" stA="52000" endA="300" endPos="35000" dir="5400000" sy="-100000" algn="bl" rotWithShape="0"/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pic>
          <p:nvPicPr>
            <p:cNvPr id="8" name="그림 7" descr="1.bmp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5621" y="96550"/>
              <a:ext cx="594591" cy="575032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1246678" y="308901"/>
            <a:ext cx="5033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휴먼엑스포" pitchFamily="18" charset="-127"/>
                <a:ea typeface="휴먼엑스포" pitchFamily="18" charset="-127"/>
              </a:rPr>
              <a:t>9-2. </a:t>
            </a:r>
            <a:r>
              <a:rPr lang="ko-KR" altLang="en-US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휴먼엑스포" pitchFamily="18" charset="-127"/>
                <a:ea typeface="휴먼엑스포" pitchFamily="18" charset="-127"/>
              </a:rPr>
              <a:t>권장사항</a:t>
            </a:r>
            <a:endParaRPr lang="ko-KR" altLang="en-US" sz="2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휴먼엑스포" pitchFamily="18" charset="-127"/>
              <a:ea typeface="휴먼엑스포" pitchFamily="18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503984" y="1137684"/>
          <a:ext cx="8257244" cy="5071730"/>
        </p:xfrm>
        <a:graphic>
          <a:graphicData uri="http://schemas.openxmlformats.org/drawingml/2006/table">
            <a:tbl>
              <a:tblPr/>
              <a:tblGrid>
                <a:gridCol w="8257244"/>
              </a:tblGrid>
              <a:tr h="507173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16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20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◈ </a:t>
                      </a:r>
                      <a:r>
                        <a:rPr lang="ko-KR" altLang="en-US" sz="2000" b="0" dirty="0" smtClean="0">
                          <a:latin typeface="맑은 고딕" pitchFamily="50" charset="-127"/>
                          <a:ea typeface="맑은 고딕" pitchFamily="50" charset="-127"/>
                        </a:rPr>
                        <a:t>표시기재사항은 점자 또는 점자</a:t>
                      </a:r>
                      <a:r>
                        <a:rPr lang="en-US" altLang="ko-KR" sz="2000" b="0" dirty="0" smtClean="0"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2000" b="0" dirty="0" smtClean="0">
                          <a:latin typeface="맑은 고딕" pitchFamily="50" charset="-127"/>
                          <a:ea typeface="맑은 고딕" pitchFamily="50" charset="-127"/>
                        </a:rPr>
                        <a:t>음성변환코드 등을 병행하여 기재</a:t>
                      </a:r>
                      <a:endParaRPr lang="en-US" altLang="ko-KR" sz="2000" b="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ko-KR" sz="1500" b="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20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 ◈ </a:t>
                      </a:r>
                      <a:r>
                        <a:rPr lang="ko-KR" altLang="en-US" sz="2000" b="0" dirty="0" smtClean="0">
                          <a:latin typeface="맑은 고딕" pitchFamily="50" charset="-127"/>
                          <a:ea typeface="맑은 고딕" pitchFamily="50" charset="-127"/>
                        </a:rPr>
                        <a:t>홈페이지의 자세한 의료기기 허가</a:t>
                      </a:r>
                      <a:r>
                        <a:rPr lang="en-US" altLang="ko-KR" sz="2000" b="0" dirty="0" smtClean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2000" b="0" dirty="0" smtClean="0">
                          <a:latin typeface="맑은 고딕" pitchFamily="50" charset="-127"/>
                          <a:ea typeface="맑은 고딕" pitchFamily="50" charset="-127"/>
                        </a:rPr>
                        <a:t>신고</a:t>
                      </a:r>
                      <a:r>
                        <a:rPr lang="en-US" altLang="ko-KR" sz="2000" b="0" dirty="0" smtClean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2000" b="0" dirty="0" smtClean="0">
                          <a:latin typeface="맑은 고딕" pitchFamily="50" charset="-127"/>
                          <a:ea typeface="맑은 고딕" pitchFamily="50" charset="-127"/>
                        </a:rPr>
                        <a:t>내용은 수화</a:t>
                      </a:r>
                      <a:r>
                        <a:rPr lang="en-US" altLang="ko-KR" sz="2000" b="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2000" b="0" dirty="0" smtClean="0">
                          <a:latin typeface="맑은 고딕" pitchFamily="50" charset="-127"/>
                          <a:ea typeface="맑은 고딕" pitchFamily="50" charset="-127"/>
                        </a:rPr>
                        <a:t>자막</a:t>
                      </a:r>
                      <a:r>
                        <a:rPr lang="en-US" altLang="ko-KR" sz="2000" b="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2000" b="0" dirty="0" smtClean="0">
                          <a:latin typeface="맑은 고딕" pitchFamily="50" charset="-127"/>
                          <a:ea typeface="맑은 고딕" pitchFamily="50" charset="-127"/>
                        </a:rPr>
                        <a:t>음성</a:t>
                      </a:r>
                      <a:r>
                        <a:rPr lang="en-US" altLang="ko-KR" sz="2000" b="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2000" b="0" dirty="0" smtClean="0">
                          <a:latin typeface="맑은 고딕" pitchFamily="50" charset="-127"/>
                          <a:ea typeface="맑은 고딕" pitchFamily="50" charset="-127"/>
                        </a:rPr>
                        <a:t>     </a:t>
                      </a:r>
                      <a:r>
                        <a:rPr lang="ko-KR" altLang="en-US" sz="2000" b="0" dirty="0" smtClean="0">
                          <a:latin typeface="맑은 고딕" pitchFamily="50" charset="-127"/>
                          <a:ea typeface="맑은 고딕" pitchFamily="50" charset="-127"/>
                        </a:rPr>
                        <a:t>확대문자 등을 활용하여 </a:t>
                      </a:r>
                      <a:r>
                        <a:rPr lang="ko-KR" altLang="en-US" sz="2000" b="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접근성</a:t>
                      </a:r>
                      <a:r>
                        <a:rPr lang="ko-KR" altLang="en-US" sz="2000" b="0" dirty="0" smtClean="0">
                          <a:latin typeface="맑은 고딕" pitchFamily="50" charset="-127"/>
                          <a:ea typeface="맑은 고딕" pitchFamily="50" charset="-127"/>
                        </a:rPr>
                        <a:t> 보장</a:t>
                      </a:r>
                      <a:endParaRPr lang="en-US" altLang="ko-KR" sz="2000" b="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ko-KR" sz="2000" b="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ko-KR" sz="2000" b="0" dirty="0" smtClean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31447" marR="31447" marT="8694" marB="8694" anchor="ctr">
                    <a:lnL w="3556" cap="flat" cmpd="sng" algn="ctr">
                      <a:solidFill>
                        <a:srgbClr val="70B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70B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70B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70BF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E7D9"/>
                    </a:solidFill>
                  </a:tcPr>
                </a:tc>
              </a:tr>
            </a:tbl>
          </a:graphicData>
        </a:graphic>
      </p:graphicFrame>
      <p:sp>
        <p:nvSpPr>
          <p:cNvPr id="8396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3" name="그룹 63"/>
          <p:cNvGrpSpPr/>
          <p:nvPr/>
        </p:nvGrpSpPr>
        <p:grpSpPr>
          <a:xfrm>
            <a:off x="564599" y="1242101"/>
            <a:ext cx="5336472" cy="814998"/>
            <a:chOff x="479006" y="2573062"/>
            <a:chExt cx="905212" cy="833135"/>
          </a:xfrm>
        </p:grpSpPr>
        <p:sp>
          <p:nvSpPr>
            <p:cNvPr id="18" name="모서리가 둥근 직사각형 17"/>
            <p:cNvSpPr/>
            <p:nvPr/>
          </p:nvSpPr>
          <p:spPr bwMode="auto">
            <a:xfrm>
              <a:off x="479006" y="2573062"/>
              <a:ext cx="880553" cy="610625"/>
            </a:xfrm>
            <a:prstGeom prst="roundRect">
              <a:avLst>
                <a:gd name="adj" fmla="val 0"/>
              </a:avLst>
            </a:prstGeom>
            <a:solidFill>
              <a:srgbClr val="002060"/>
            </a:solidFill>
            <a:ln>
              <a:noFill/>
              <a:headEnd type="none" w="med" len="med"/>
              <a:tailEnd type="none" w="med" len="med"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1" i="0" u="none" strike="noStrike" cap="none" normalizeH="0" baseline="0" smtClean="0">
                <a:ln>
                  <a:noFill/>
                </a:ln>
                <a:solidFill>
                  <a:srgbClr val="009900"/>
                </a:solidFill>
                <a:effectLst/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9" name="모서리가 둥근 직사각형 18"/>
            <p:cNvSpPr/>
            <p:nvPr/>
          </p:nvSpPr>
          <p:spPr bwMode="auto">
            <a:xfrm>
              <a:off x="506274" y="2664031"/>
              <a:ext cx="824240" cy="43073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  <a:headEnd type="none" w="med" len="med"/>
              <a:tailEnd type="none" w="med" len="med"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1400" b="1" i="0" u="none" strike="noStrike" cap="none" normalizeH="0" baseline="0" smtClean="0">
                <a:ln>
                  <a:noFill/>
                </a:ln>
                <a:solidFill>
                  <a:srgbClr val="009900"/>
                </a:solidFill>
                <a:effectLst/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15550" y="2682558"/>
              <a:ext cx="868668" cy="7236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 나</a:t>
              </a:r>
              <a:r>
                <a:rPr lang="en-US" altLang="ko-KR" sz="2000" b="1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. </a:t>
              </a:r>
              <a:r>
                <a:rPr lang="ko-KR" altLang="en-US" sz="2000" b="1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장애인</a:t>
              </a:r>
              <a:r>
                <a:rPr lang="en-US" altLang="ko-KR" sz="2000" b="1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·</a:t>
              </a:r>
              <a:r>
                <a:rPr lang="ko-KR" altLang="en-US" sz="2000" b="1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고령자 등을 위한 권장사항</a:t>
              </a:r>
              <a:r>
                <a:rPr lang="en-US" altLang="ko-KR" sz="2000" b="1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ko-KR" altLang="en-US" sz="2000" b="1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endParaRPr lang="ko-KR" altLang="en-US" sz="20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593281" y="1790788"/>
            <a:ext cx="50177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0" dirty="0" smtClean="0">
                <a:latin typeface="휴먼엑스포" pitchFamily="18" charset="-127"/>
                <a:ea typeface="휴먼엑스포" pitchFamily="18" charset="-127"/>
              </a:rPr>
              <a:t>Question??</a:t>
            </a:r>
            <a:endParaRPr lang="ko-KR" altLang="en-US" sz="6000" dirty="0">
              <a:latin typeface="휴먼엑스포" pitchFamily="18" charset="-127"/>
              <a:ea typeface="휴먼엑스포" pitchFamily="18" charset="-127"/>
            </a:endParaRPr>
          </a:p>
        </p:txBody>
      </p:sp>
      <p:pic>
        <p:nvPicPr>
          <p:cNvPr id="3" name="그림 6" descr="감사합니다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7809" y="4139070"/>
            <a:ext cx="4272176" cy="66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그림 47" descr="새 이미지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966" t="67239" r="61453" b="20701"/>
          <a:stretch>
            <a:fillRect/>
          </a:stretch>
        </p:blipFill>
        <p:spPr>
          <a:xfrm>
            <a:off x="8312154" y="163688"/>
            <a:ext cx="803565" cy="757384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AutoShape 15"/>
          <p:cNvSpPr>
            <a:spLocks noChangeArrowheads="1"/>
          </p:cNvSpPr>
          <p:nvPr/>
        </p:nvSpPr>
        <p:spPr bwMode="gray">
          <a:xfrm>
            <a:off x="775627" y="246260"/>
            <a:ext cx="7486057" cy="591436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3"/>
              </a:gs>
              <a:gs pos="100000">
                <a:schemeClr val="accent5">
                  <a:lumMod val="75000"/>
                </a:schemeClr>
              </a:gs>
            </a:gsLst>
            <a:lin ang="5400000" scaled="1"/>
          </a:gradFill>
          <a:ln w="28575" algn="ctr">
            <a:noFill/>
            <a:round/>
            <a:headEnd/>
            <a:tailEnd/>
          </a:ln>
          <a:effectLst>
            <a:innerShdw blurRad="63500" dist="50800" dir="81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 wrap="none" anchor="ctr"/>
          <a:lstStyle/>
          <a:p>
            <a:pPr>
              <a:defRPr/>
            </a:pPr>
            <a:endParaRPr lang="ko-KR" altLang="en-US" dirty="0"/>
          </a:p>
        </p:txBody>
      </p:sp>
      <p:grpSp>
        <p:nvGrpSpPr>
          <p:cNvPr id="2" name="그룹 38"/>
          <p:cNvGrpSpPr/>
          <p:nvPr/>
        </p:nvGrpSpPr>
        <p:grpSpPr>
          <a:xfrm>
            <a:off x="93092" y="201524"/>
            <a:ext cx="650480" cy="620653"/>
            <a:chOff x="37676" y="74849"/>
            <a:chExt cx="650480" cy="620653"/>
          </a:xfrm>
        </p:grpSpPr>
        <p:sp>
          <p:nvSpPr>
            <p:cNvPr id="51" name="AutoShape 15"/>
            <p:cNvSpPr>
              <a:spLocks noChangeArrowheads="1"/>
            </p:cNvSpPr>
            <p:nvPr/>
          </p:nvSpPr>
          <p:spPr bwMode="gray">
            <a:xfrm>
              <a:off x="37676" y="74849"/>
              <a:ext cx="650480" cy="62065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bg1"/>
                </a:gs>
                <a:gs pos="100000">
                  <a:schemeClr val="accent5">
                    <a:lumMod val="75000"/>
                  </a:schemeClr>
                </a:gs>
              </a:gsLst>
              <a:lin ang="5400000" scaled="1"/>
            </a:gradFill>
            <a:ln w="28575" algn="ctr">
              <a:noFill/>
              <a:round/>
              <a:headEnd/>
              <a:tailEnd/>
            </a:ln>
            <a:effectLst>
              <a:innerShdw blurRad="63500" dist="50800" dir="2700000">
                <a:prstClr val="black">
                  <a:alpha val="50000"/>
                </a:prstClr>
              </a:innerShdw>
              <a:reflection blurRad="6350" stA="52000" endA="300" endPos="35000" dir="5400000" sy="-100000" algn="bl" rotWithShape="0"/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pic>
          <p:nvPicPr>
            <p:cNvPr id="52" name="그림 51" descr="1.bmp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5621" y="96550"/>
              <a:ext cx="594591" cy="575032"/>
            </a:xfrm>
            <a:prstGeom prst="rect">
              <a:avLst/>
            </a:prstGeom>
          </p:spPr>
        </p:pic>
      </p:grpSp>
      <p:sp>
        <p:nvSpPr>
          <p:cNvPr id="53" name="TextBox 52"/>
          <p:cNvSpPr txBox="1"/>
          <p:nvPr/>
        </p:nvSpPr>
        <p:spPr>
          <a:xfrm>
            <a:off x="1246678" y="308901"/>
            <a:ext cx="5033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휴먼엑스포" pitchFamily="18" charset="-127"/>
                <a:ea typeface="휴먼엑스포" pitchFamily="18" charset="-127"/>
              </a:rPr>
              <a:t>1. </a:t>
            </a:r>
            <a:r>
              <a:rPr lang="ko-KR" altLang="en-US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휴먼엑스포" pitchFamily="18" charset="-127"/>
                <a:ea typeface="휴먼엑스포" pitchFamily="18" charset="-127"/>
              </a:rPr>
              <a:t>추진 배경</a:t>
            </a:r>
            <a:endParaRPr lang="ko-KR" altLang="en-US" sz="2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휴먼엑스포" pitchFamily="18" charset="-127"/>
              <a:ea typeface="휴먼엑스포" pitchFamily="18" charset="-127"/>
            </a:endParaRPr>
          </a:p>
        </p:txBody>
      </p:sp>
      <p:graphicFrame>
        <p:nvGraphicFramePr>
          <p:cNvPr id="55" name="표 54"/>
          <p:cNvGraphicFramePr>
            <a:graphicFrameLocks noGrp="1"/>
          </p:cNvGraphicFramePr>
          <p:nvPr/>
        </p:nvGraphicFramePr>
        <p:xfrm>
          <a:off x="808074" y="1709433"/>
          <a:ext cx="7495954" cy="4255432"/>
        </p:xfrm>
        <a:graphic>
          <a:graphicData uri="http://schemas.openxmlformats.org/drawingml/2006/table">
            <a:tbl>
              <a:tblPr/>
              <a:tblGrid>
                <a:gridCol w="7495954"/>
              </a:tblGrid>
              <a:tr h="425543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○ 국회</a:t>
                      </a:r>
                      <a:r>
                        <a:rPr lang="en-US" altLang="ko-KR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소비자단체 등에서 정확하고 알기 쉬운 의료기기 정보</a:t>
                      </a:r>
                      <a:endParaRPr lang="en-US" altLang="ko-KR" sz="2000" b="0" dirty="0" smtClean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   제공의 필요성을 제기함</a:t>
                      </a:r>
                      <a:endParaRPr lang="en-US" altLang="ko-KR" sz="2000" b="0" dirty="0" smtClean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 - </a:t>
                      </a: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작은 글자 크기</a:t>
                      </a:r>
                      <a:r>
                        <a:rPr lang="en-US" altLang="ko-KR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어려운 전문 용어 사용</a:t>
                      </a:r>
                      <a:r>
                        <a:rPr lang="en-US" altLang="ko-KR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주요 정보 사항을</a:t>
                      </a:r>
                      <a:endParaRPr lang="en-US" altLang="ko-KR" sz="2000" b="0" dirty="0" smtClean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  </a:t>
                      </a: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파악하기 곤란 등</a:t>
                      </a:r>
                      <a:endParaRPr lang="en-US" altLang="ko-KR" sz="2000" b="0" dirty="0" smtClean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○ 의료기기에 관한 정보를 효율적으로 전달하여 오작동 또는</a:t>
                      </a:r>
                      <a:endParaRPr lang="en-US" altLang="ko-KR" sz="2000" b="0" dirty="0" smtClean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  </a:t>
                      </a: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부작용으로 인한 국민 </a:t>
                      </a:r>
                      <a:r>
                        <a:rPr lang="ko-KR" altLang="en-US" sz="2000" b="0" dirty="0" err="1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위해를</a:t>
                      </a: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예방하고</a:t>
                      </a:r>
                      <a:r>
                        <a:rPr lang="en-US" altLang="ko-KR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 - </a:t>
                      </a: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해당 의료기기의 지속적인 개발 및 개선에 필요한 소비자와의</a:t>
                      </a:r>
                      <a:endParaRPr lang="en-US" altLang="ko-KR" sz="2000" b="0" dirty="0" smtClean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  </a:t>
                      </a: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의사소통 제고 필요 </a:t>
                      </a:r>
                      <a:endParaRPr lang="ko-KR" altLang="en-US" sz="20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9057" marR="49057" marT="13563" marB="13563" anchor="ctr">
                    <a:lnL w="3556" cap="flat" cmpd="sng" algn="ctr">
                      <a:solidFill>
                        <a:srgbClr val="7CC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7CC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7CC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7CC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2D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그림 47" descr="새 이미지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966" t="67239" r="61453" b="20701"/>
          <a:stretch>
            <a:fillRect/>
          </a:stretch>
        </p:blipFill>
        <p:spPr>
          <a:xfrm>
            <a:off x="8312154" y="163688"/>
            <a:ext cx="803565" cy="757384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AutoShape 15"/>
          <p:cNvSpPr>
            <a:spLocks noChangeArrowheads="1"/>
          </p:cNvSpPr>
          <p:nvPr/>
        </p:nvSpPr>
        <p:spPr bwMode="gray">
          <a:xfrm>
            <a:off x="775627" y="246260"/>
            <a:ext cx="7486057" cy="591436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3"/>
              </a:gs>
              <a:gs pos="100000">
                <a:schemeClr val="accent5">
                  <a:lumMod val="75000"/>
                </a:schemeClr>
              </a:gs>
            </a:gsLst>
            <a:lin ang="5400000" scaled="1"/>
          </a:gradFill>
          <a:ln w="28575" algn="ctr">
            <a:noFill/>
            <a:round/>
            <a:headEnd/>
            <a:tailEnd/>
          </a:ln>
          <a:effectLst>
            <a:innerShdw blurRad="63500" dist="50800" dir="81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 wrap="none" anchor="ctr"/>
          <a:lstStyle/>
          <a:p>
            <a:pPr>
              <a:defRPr/>
            </a:pPr>
            <a:endParaRPr lang="ko-KR" altLang="en-US" dirty="0"/>
          </a:p>
        </p:txBody>
      </p:sp>
      <p:grpSp>
        <p:nvGrpSpPr>
          <p:cNvPr id="2" name="그룹 38"/>
          <p:cNvGrpSpPr/>
          <p:nvPr/>
        </p:nvGrpSpPr>
        <p:grpSpPr>
          <a:xfrm>
            <a:off x="93092" y="201524"/>
            <a:ext cx="650480" cy="620653"/>
            <a:chOff x="37676" y="74849"/>
            <a:chExt cx="650480" cy="620653"/>
          </a:xfrm>
        </p:grpSpPr>
        <p:sp>
          <p:nvSpPr>
            <p:cNvPr id="51" name="AutoShape 15"/>
            <p:cNvSpPr>
              <a:spLocks noChangeArrowheads="1"/>
            </p:cNvSpPr>
            <p:nvPr/>
          </p:nvSpPr>
          <p:spPr bwMode="gray">
            <a:xfrm>
              <a:off x="37676" y="74849"/>
              <a:ext cx="650480" cy="62065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bg1"/>
                </a:gs>
                <a:gs pos="100000">
                  <a:schemeClr val="accent5">
                    <a:lumMod val="75000"/>
                  </a:schemeClr>
                </a:gs>
              </a:gsLst>
              <a:lin ang="5400000" scaled="1"/>
            </a:gradFill>
            <a:ln w="28575" algn="ctr">
              <a:noFill/>
              <a:round/>
              <a:headEnd/>
              <a:tailEnd/>
            </a:ln>
            <a:effectLst>
              <a:innerShdw blurRad="63500" dist="50800" dir="2700000">
                <a:prstClr val="black">
                  <a:alpha val="50000"/>
                </a:prstClr>
              </a:innerShdw>
              <a:reflection blurRad="6350" stA="52000" endA="300" endPos="35000" dir="5400000" sy="-100000" algn="bl" rotWithShape="0"/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pic>
          <p:nvPicPr>
            <p:cNvPr id="52" name="그림 51" descr="1.bmp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5621" y="96550"/>
              <a:ext cx="594591" cy="575032"/>
            </a:xfrm>
            <a:prstGeom prst="rect">
              <a:avLst/>
            </a:prstGeom>
          </p:spPr>
        </p:pic>
      </p:grpSp>
      <p:sp>
        <p:nvSpPr>
          <p:cNvPr id="53" name="TextBox 52"/>
          <p:cNvSpPr txBox="1"/>
          <p:nvPr/>
        </p:nvSpPr>
        <p:spPr>
          <a:xfrm>
            <a:off x="1246678" y="308901"/>
            <a:ext cx="5033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휴먼엑스포" pitchFamily="18" charset="-127"/>
                <a:ea typeface="휴먼엑스포" pitchFamily="18" charset="-127"/>
              </a:rPr>
              <a:t>2. </a:t>
            </a:r>
            <a:r>
              <a:rPr lang="ko-KR" altLang="en-US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휴먼엑스포" pitchFamily="18" charset="-127"/>
                <a:ea typeface="휴먼엑스포" pitchFamily="18" charset="-127"/>
              </a:rPr>
              <a:t>추진 경과</a:t>
            </a:r>
            <a:endParaRPr lang="ko-KR" altLang="en-US" sz="2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휴먼엑스포" pitchFamily="18" charset="-127"/>
              <a:ea typeface="휴먼엑스포" pitchFamily="18" charset="-127"/>
            </a:endParaRPr>
          </a:p>
        </p:txBody>
      </p:sp>
      <p:graphicFrame>
        <p:nvGraphicFramePr>
          <p:cNvPr id="55" name="표 54"/>
          <p:cNvGraphicFramePr>
            <a:graphicFrameLocks noGrp="1"/>
          </p:cNvGraphicFramePr>
          <p:nvPr/>
        </p:nvGraphicFramePr>
        <p:xfrm>
          <a:off x="808074" y="1709432"/>
          <a:ext cx="7495954" cy="4340493"/>
        </p:xfrm>
        <a:graphic>
          <a:graphicData uri="http://schemas.openxmlformats.org/drawingml/2006/table">
            <a:tbl>
              <a:tblPr/>
              <a:tblGrid>
                <a:gridCol w="7495954"/>
              </a:tblGrid>
              <a:tr h="434049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○ </a:t>
                      </a:r>
                      <a:r>
                        <a:rPr lang="en-US" altLang="ko-KR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2009</a:t>
                      </a: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년  선진국의 표시기재</a:t>
                      </a:r>
                      <a:r>
                        <a:rPr lang="en-US" altLang="ko-KR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심벌제도 및 국내 적용방안 연구</a:t>
                      </a:r>
                      <a:endParaRPr lang="en-US" altLang="ko-KR" sz="2000" b="0" dirty="0" smtClean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              </a:t>
                      </a: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소비자입장에서의 의료기기 안전정책 개선방향 연구</a:t>
                      </a:r>
                      <a:endParaRPr lang="en-US" altLang="ko-KR" sz="2000" b="0" dirty="0" smtClean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○ </a:t>
                      </a:r>
                      <a:r>
                        <a:rPr lang="en-US" altLang="ko-KR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2010</a:t>
                      </a: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년 </a:t>
                      </a:r>
                      <a:r>
                        <a:rPr lang="en-US" altLang="ko-KR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의료기기 표시기재 가이드라인 제정</a:t>
                      </a:r>
                      <a:endParaRPr lang="en-US" altLang="ko-KR" sz="2000" b="0" dirty="0" smtClean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○ </a:t>
                      </a:r>
                      <a:r>
                        <a:rPr lang="en-US" altLang="ko-KR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2011</a:t>
                      </a: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년  알기 쉬운 용어집 발간에 대한 연구</a:t>
                      </a:r>
                      <a:endParaRPr lang="en-US" altLang="ko-KR" sz="2000" b="0" dirty="0" smtClean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             </a:t>
                      </a:r>
                      <a:r>
                        <a:rPr lang="en-US" altLang="ko-KR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글자 크기</a:t>
                      </a:r>
                      <a:r>
                        <a:rPr lang="en-US" altLang="ko-KR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줄 간격 등 기재방법 법적 근거 마련</a:t>
                      </a:r>
                      <a:endParaRPr lang="en-US" altLang="ko-KR" sz="2000" b="0" dirty="0" smtClean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              </a:t>
                      </a:r>
                      <a:r>
                        <a:rPr lang="en-US" altLang="ko-KR" sz="14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(</a:t>
                      </a:r>
                      <a:r>
                        <a:rPr lang="ko-KR" altLang="en-US" sz="1400" b="0" dirty="0" err="1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의료기기법</a:t>
                      </a:r>
                      <a:r>
                        <a:rPr lang="ko-KR" altLang="en-US" sz="14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시행규칙 제</a:t>
                      </a:r>
                      <a:r>
                        <a:rPr lang="en-US" altLang="ko-KR" sz="14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28</a:t>
                      </a:r>
                      <a:r>
                        <a:rPr lang="ko-KR" altLang="en-US" sz="14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조제</a:t>
                      </a:r>
                      <a:r>
                        <a:rPr lang="en-US" altLang="ko-KR" sz="14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1</a:t>
                      </a:r>
                      <a:r>
                        <a:rPr lang="ko-KR" altLang="en-US" sz="1400" b="0" dirty="0" err="1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항제</a:t>
                      </a:r>
                      <a:r>
                        <a:rPr lang="en-US" altLang="ko-KR" sz="14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</a:t>
                      </a:r>
                      <a:r>
                        <a:rPr lang="ko-KR" altLang="en-US" sz="14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호</a:t>
                      </a:r>
                      <a:r>
                        <a:rPr lang="en-US" altLang="ko-KR" sz="14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)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○ </a:t>
                      </a:r>
                      <a:r>
                        <a:rPr lang="en-US" altLang="ko-KR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2012</a:t>
                      </a: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년 </a:t>
                      </a:r>
                      <a:r>
                        <a:rPr lang="en-US" altLang="ko-KR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‘</a:t>
                      </a: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의료기기 </a:t>
                      </a:r>
                      <a:r>
                        <a:rPr lang="ko-KR" altLang="en-US" sz="2000" b="0" dirty="0" err="1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표시기재등에</a:t>
                      </a: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관한 규정</a:t>
                      </a:r>
                      <a:r>
                        <a:rPr lang="en-US" altLang="ko-KR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’ </a:t>
                      </a: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제정 고시</a:t>
                      </a:r>
                      <a:endParaRPr lang="en-US" altLang="ko-KR" sz="2000" b="0" dirty="0" smtClean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              (</a:t>
                      </a: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제정일 </a:t>
                      </a:r>
                      <a:r>
                        <a:rPr lang="en-US" altLang="ko-KR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2012.11.23</a:t>
                      </a:r>
                      <a:r>
                        <a:rPr lang="en-US" altLang="ko-KR" sz="2000" b="0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시행일 </a:t>
                      </a:r>
                      <a:r>
                        <a:rPr lang="en-US" altLang="ko-KR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2012.11.26)</a:t>
                      </a:r>
                      <a:endParaRPr lang="ko-KR" altLang="en-US" sz="20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9057" marR="49057" marT="13563" marB="13563" anchor="ctr">
                    <a:lnL w="3556" cap="flat" cmpd="sng" algn="ctr">
                      <a:solidFill>
                        <a:srgbClr val="7CC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7CC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7CC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7CC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2D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그림 118" descr="새 이미지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966" t="67239" r="61453" b="20701"/>
          <a:stretch>
            <a:fillRect/>
          </a:stretch>
        </p:blipFill>
        <p:spPr>
          <a:xfrm>
            <a:off x="8312154" y="104240"/>
            <a:ext cx="803565" cy="757384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AutoShape 15"/>
          <p:cNvSpPr>
            <a:spLocks noChangeArrowheads="1"/>
          </p:cNvSpPr>
          <p:nvPr/>
        </p:nvSpPr>
        <p:spPr bwMode="gray">
          <a:xfrm>
            <a:off x="775627" y="186812"/>
            <a:ext cx="7453973" cy="591436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3"/>
              </a:gs>
              <a:gs pos="100000">
                <a:schemeClr val="accent5">
                  <a:lumMod val="75000"/>
                </a:schemeClr>
              </a:gs>
            </a:gsLst>
            <a:lin ang="5400000" scaled="1"/>
          </a:gradFill>
          <a:ln w="28575" algn="ctr">
            <a:noFill/>
            <a:round/>
            <a:headEnd/>
            <a:tailEnd/>
          </a:ln>
          <a:effectLst>
            <a:innerShdw blurRad="63500" dist="50800" dir="81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 wrap="none" anchor="ctr"/>
          <a:lstStyle/>
          <a:p>
            <a:pPr>
              <a:defRPr/>
            </a:pPr>
            <a:endParaRPr lang="ko-KR" altLang="en-US" dirty="0"/>
          </a:p>
        </p:txBody>
      </p:sp>
      <p:grpSp>
        <p:nvGrpSpPr>
          <p:cNvPr id="2" name="그룹 38"/>
          <p:cNvGrpSpPr/>
          <p:nvPr/>
        </p:nvGrpSpPr>
        <p:grpSpPr>
          <a:xfrm>
            <a:off x="93092" y="126034"/>
            <a:ext cx="650480" cy="620653"/>
            <a:chOff x="37676" y="74849"/>
            <a:chExt cx="650480" cy="620653"/>
          </a:xfrm>
        </p:grpSpPr>
        <p:sp>
          <p:nvSpPr>
            <p:cNvPr id="179" name="AutoShape 15"/>
            <p:cNvSpPr>
              <a:spLocks noChangeArrowheads="1"/>
            </p:cNvSpPr>
            <p:nvPr/>
          </p:nvSpPr>
          <p:spPr bwMode="gray">
            <a:xfrm>
              <a:off x="37676" y="74849"/>
              <a:ext cx="650480" cy="62065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bg1"/>
                </a:gs>
                <a:gs pos="100000">
                  <a:schemeClr val="accent5">
                    <a:lumMod val="75000"/>
                  </a:schemeClr>
                </a:gs>
              </a:gsLst>
              <a:lin ang="5400000" scaled="1"/>
            </a:gradFill>
            <a:ln w="28575" algn="ctr">
              <a:noFill/>
              <a:round/>
              <a:headEnd/>
              <a:tailEnd/>
            </a:ln>
            <a:effectLst>
              <a:innerShdw blurRad="63500" dist="50800" dir="2700000">
                <a:prstClr val="black">
                  <a:alpha val="50000"/>
                </a:prstClr>
              </a:innerShdw>
              <a:reflection blurRad="6350" stA="52000" endA="300" endPos="35000" dir="5400000" sy="-100000" algn="bl" rotWithShape="0"/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pic>
          <p:nvPicPr>
            <p:cNvPr id="180" name="그림 179" descr="1.bmp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5621" y="96550"/>
              <a:ext cx="594591" cy="575032"/>
            </a:xfrm>
            <a:prstGeom prst="rect">
              <a:avLst/>
            </a:prstGeom>
          </p:spPr>
        </p:pic>
      </p:grpSp>
      <p:sp>
        <p:nvSpPr>
          <p:cNvPr id="75" name="직사각형 74"/>
          <p:cNvSpPr/>
          <p:nvPr/>
        </p:nvSpPr>
        <p:spPr bwMode="auto">
          <a:xfrm>
            <a:off x="4554882" y="1320191"/>
            <a:ext cx="4365834" cy="4208740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914401" y="249453"/>
            <a:ext cx="7304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cap="all" spc="-1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휴먼엑스포" pitchFamily="18" charset="-127"/>
                <a:ea typeface="휴먼엑스포" pitchFamily="18" charset="-127"/>
              </a:rPr>
              <a:t>3. </a:t>
            </a:r>
            <a:r>
              <a:rPr lang="ko-KR" altLang="en-US" sz="2400" cap="all" spc="-1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휴먼엑스포" pitchFamily="18" charset="-127"/>
                <a:ea typeface="휴먼엑스포" pitchFamily="18" charset="-127"/>
              </a:rPr>
              <a:t>시행 및 경과조치</a:t>
            </a:r>
            <a:endParaRPr lang="ko-KR" altLang="en-US" sz="2400" cap="all" spc="-10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97" name="직사각형 96"/>
          <p:cNvSpPr/>
          <p:nvPr/>
        </p:nvSpPr>
        <p:spPr bwMode="auto">
          <a:xfrm>
            <a:off x="319420" y="1311127"/>
            <a:ext cx="4060660" cy="4207172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/>
          </a:p>
        </p:txBody>
      </p:sp>
      <p:pic>
        <p:nvPicPr>
          <p:cNvPr id="118" name="그림 6" descr="사각형(번호넣는곳 1개).pn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1957CF"/>
              </a:clrFrom>
              <a:clrTo>
                <a:srgbClr val="1957CF">
                  <a:alpha val="0"/>
                </a:srgbClr>
              </a:clrTo>
            </a:clrChange>
            <a:duotone>
              <a:prstClr val="black"/>
              <a:srgbClr val="66FFCC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4547649" y="2474352"/>
            <a:ext cx="297219" cy="29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" name="Rectangle 62"/>
          <p:cNvSpPr>
            <a:spLocks noChangeArrowheads="1"/>
          </p:cNvSpPr>
          <p:nvPr/>
        </p:nvSpPr>
        <p:spPr bwMode="auto">
          <a:xfrm>
            <a:off x="627766" y="2094958"/>
            <a:ext cx="38013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kumimoji="0" lang="ko-KR" altLang="en-US" spc="-15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Segoe UI" pitchFamily="34" charset="0"/>
              </a:rPr>
              <a:t> </a:t>
            </a:r>
            <a:r>
              <a:rPr kumimoji="0" lang="ko-KR" altLang="en-US" spc="-15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Segoe UI" pitchFamily="34" charset="0"/>
              </a:rPr>
              <a:t> </a:t>
            </a:r>
            <a:endParaRPr lang="ko-KR" altLang="en-US" spc="-150" dirty="0">
              <a:solidFill>
                <a:srgbClr val="003366"/>
              </a:solidFill>
              <a:latin typeface="맑은 고딕" pitchFamily="50" charset="-127"/>
              <a:ea typeface="맑은 고딕" pitchFamily="50" charset="-127"/>
              <a:cs typeface="Segoe UI" pitchFamily="34" charset="0"/>
            </a:endParaRPr>
          </a:p>
        </p:txBody>
      </p:sp>
      <p:pic>
        <p:nvPicPr>
          <p:cNvPr id="111" name="그림 6" descr="사각형(번호넣는곳 1개).pn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1957CF"/>
              </a:clrFrom>
              <a:clrTo>
                <a:srgbClr val="1957CF">
                  <a:alpha val="0"/>
                </a:srgbClr>
              </a:clrTo>
            </a:clrChange>
            <a:duotone>
              <a:prstClr val="black"/>
              <a:srgbClr val="66FFCC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339017" y="2453088"/>
            <a:ext cx="297219" cy="29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" name="Rectangle 62"/>
          <p:cNvSpPr>
            <a:spLocks noChangeArrowheads="1"/>
          </p:cNvSpPr>
          <p:nvPr/>
        </p:nvSpPr>
        <p:spPr bwMode="auto">
          <a:xfrm>
            <a:off x="4784650" y="2349796"/>
            <a:ext cx="4061637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kumimoji="0" lang="en-US" altLang="ko-KR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‘12.11.25</a:t>
            </a:r>
            <a:r>
              <a:rPr kumimoji="0" lang="ko-KR" altLang="en-US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일 까지  제조</a:t>
            </a:r>
            <a:r>
              <a:rPr kumimoji="0" lang="en-US" altLang="ko-KR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수입</a:t>
            </a:r>
            <a:r>
              <a:rPr kumimoji="0" lang="en-US" altLang="ko-KR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ko-KR" altLang="en-US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허가</a:t>
            </a:r>
            <a:r>
              <a:rPr kumimoji="0" lang="en-US" altLang="ko-KR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신고</a:t>
            </a:r>
            <a:r>
              <a:rPr kumimoji="0" lang="en-US" altLang="ko-KR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를 받고 제조</a:t>
            </a:r>
            <a:r>
              <a:rPr kumimoji="0" lang="en-US" altLang="ko-KR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수입</a:t>
            </a:r>
            <a:r>
              <a:rPr kumimoji="0" lang="en-US" altLang="ko-KR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한 의료기기와 동일한 의료기기</a:t>
            </a:r>
            <a:endParaRPr lang="ko-KR" altLang="en-US" b="1" spc="-100" dirty="0">
              <a:solidFill>
                <a:srgbClr val="99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0" name="모서리가 둥근 직사각형 69"/>
          <p:cNvSpPr/>
          <p:nvPr/>
        </p:nvSpPr>
        <p:spPr>
          <a:xfrm>
            <a:off x="573926" y="1508663"/>
            <a:ext cx="3635016" cy="509048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7" name="TextBox 76"/>
          <p:cNvSpPr txBox="1"/>
          <p:nvPr/>
        </p:nvSpPr>
        <p:spPr>
          <a:xfrm>
            <a:off x="808075" y="1532939"/>
            <a:ext cx="3242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spc="100" dirty="0" smtClean="0">
                <a:solidFill>
                  <a:schemeClr val="bg1"/>
                </a:solidFill>
                <a:latin typeface="휴먼엑스포" pitchFamily="18" charset="-127"/>
                <a:ea typeface="휴먼엑스포" pitchFamily="18" charset="-127"/>
              </a:rPr>
              <a:t>‘12.11.26</a:t>
            </a:r>
            <a:r>
              <a:rPr lang="ko-KR" altLang="en-US" sz="2000" b="1" spc="100" dirty="0" smtClean="0">
                <a:solidFill>
                  <a:schemeClr val="bg1"/>
                </a:solidFill>
                <a:latin typeface="휴먼엑스포" pitchFamily="18" charset="-127"/>
                <a:ea typeface="휴먼엑스포" pitchFamily="18" charset="-127"/>
              </a:rPr>
              <a:t>일부터 시행</a:t>
            </a:r>
            <a:endParaRPr lang="ko-KR" altLang="en-US" sz="2000" b="1" spc="100" dirty="0">
              <a:solidFill>
                <a:schemeClr val="bg1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grpSp>
        <p:nvGrpSpPr>
          <p:cNvPr id="3" name="그룹 114"/>
          <p:cNvGrpSpPr/>
          <p:nvPr/>
        </p:nvGrpSpPr>
        <p:grpSpPr>
          <a:xfrm>
            <a:off x="542925" y="1639608"/>
            <a:ext cx="217398" cy="394224"/>
            <a:chOff x="504825" y="2050735"/>
            <a:chExt cx="217398" cy="394224"/>
          </a:xfrm>
        </p:grpSpPr>
        <p:sp>
          <p:nvSpPr>
            <p:cNvPr id="72" name="직사각형 71"/>
            <p:cNvSpPr/>
            <p:nvPr/>
          </p:nvSpPr>
          <p:spPr>
            <a:xfrm rot="2742390">
              <a:off x="476514" y="2199250"/>
              <a:ext cx="373582" cy="1178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3" name="직사각형 72"/>
            <p:cNvSpPr/>
            <p:nvPr/>
          </p:nvSpPr>
          <p:spPr>
            <a:xfrm rot="2854510">
              <a:off x="422008" y="2152860"/>
              <a:ext cx="358620" cy="1543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4" name="직사각형 113"/>
            <p:cNvSpPr/>
            <p:nvPr/>
          </p:nvSpPr>
          <p:spPr>
            <a:xfrm>
              <a:off x="504825" y="2257425"/>
              <a:ext cx="133350" cy="1143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" name="그룹 116"/>
          <p:cNvGrpSpPr/>
          <p:nvPr/>
        </p:nvGrpSpPr>
        <p:grpSpPr>
          <a:xfrm>
            <a:off x="4076198" y="1598313"/>
            <a:ext cx="229102" cy="408708"/>
            <a:chOff x="3961898" y="2018965"/>
            <a:chExt cx="229102" cy="408708"/>
          </a:xfrm>
        </p:grpSpPr>
        <p:sp>
          <p:nvSpPr>
            <p:cNvPr id="74" name="직사각형 73"/>
            <p:cNvSpPr/>
            <p:nvPr/>
          </p:nvSpPr>
          <p:spPr>
            <a:xfrm rot="18550994">
              <a:off x="3834025" y="2181964"/>
              <a:ext cx="373582" cy="1178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6" name="직사각형 75"/>
            <p:cNvSpPr/>
            <p:nvPr/>
          </p:nvSpPr>
          <p:spPr>
            <a:xfrm rot="18508076">
              <a:off x="3870532" y="2143838"/>
              <a:ext cx="405943" cy="1561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6" name="직사각형 115"/>
            <p:cNvSpPr/>
            <p:nvPr/>
          </p:nvSpPr>
          <p:spPr>
            <a:xfrm>
              <a:off x="4057650" y="2228850"/>
              <a:ext cx="133350" cy="1143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3" name="직사각형 122"/>
          <p:cNvSpPr/>
          <p:nvPr/>
        </p:nvSpPr>
        <p:spPr>
          <a:xfrm>
            <a:off x="8515350" y="2741648"/>
            <a:ext cx="133350" cy="1143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7" name="모서리가 둥근 직사각형 156"/>
          <p:cNvSpPr/>
          <p:nvPr/>
        </p:nvSpPr>
        <p:spPr>
          <a:xfrm>
            <a:off x="4917725" y="1531495"/>
            <a:ext cx="3635016" cy="509048"/>
          </a:xfrm>
          <a:prstGeom prst="roundRect">
            <a:avLst/>
          </a:prstGeom>
          <a:solidFill>
            <a:srgbClr val="00669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2" name="TextBox 161"/>
          <p:cNvSpPr txBox="1"/>
          <p:nvPr/>
        </p:nvSpPr>
        <p:spPr>
          <a:xfrm>
            <a:off x="4986669" y="1566404"/>
            <a:ext cx="33067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spc="100" dirty="0" smtClean="0">
                <a:solidFill>
                  <a:schemeClr val="bg1"/>
                </a:solidFill>
                <a:latin typeface="휴먼엑스포" pitchFamily="18" charset="-127"/>
                <a:ea typeface="휴먼엑스포" pitchFamily="18" charset="-127"/>
              </a:rPr>
              <a:t>‘13.11.27</a:t>
            </a:r>
            <a:r>
              <a:rPr lang="ko-KR" altLang="en-US" sz="2000" b="1" spc="100" dirty="0" smtClean="0">
                <a:solidFill>
                  <a:schemeClr val="bg1"/>
                </a:solidFill>
                <a:latin typeface="휴먼엑스포" pitchFamily="18" charset="-127"/>
                <a:ea typeface="휴먼엑스포" pitchFamily="18" charset="-127"/>
              </a:rPr>
              <a:t>일부터 시행</a:t>
            </a:r>
            <a:endParaRPr lang="ko-KR" altLang="en-US" sz="2000" b="1" spc="100" dirty="0">
              <a:solidFill>
                <a:schemeClr val="bg1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grpSp>
        <p:nvGrpSpPr>
          <p:cNvPr id="5" name="그룹 139"/>
          <p:cNvGrpSpPr/>
          <p:nvPr/>
        </p:nvGrpSpPr>
        <p:grpSpPr>
          <a:xfrm>
            <a:off x="4932209" y="1643397"/>
            <a:ext cx="203810" cy="392003"/>
            <a:chOff x="4941734" y="1549699"/>
            <a:chExt cx="203810" cy="392003"/>
          </a:xfrm>
        </p:grpSpPr>
        <p:sp>
          <p:nvSpPr>
            <p:cNvPr id="158" name="직사각형 157"/>
            <p:cNvSpPr/>
            <p:nvPr/>
          </p:nvSpPr>
          <p:spPr>
            <a:xfrm rot="2742390">
              <a:off x="4899835" y="1695993"/>
              <a:ext cx="373582" cy="1178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9" name="직사각형 158"/>
            <p:cNvSpPr/>
            <p:nvPr/>
          </p:nvSpPr>
          <p:spPr>
            <a:xfrm rot="2854510">
              <a:off x="4842900" y="1648533"/>
              <a:ext cx="358620" cy="1609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2" name="직사각형 121"/>
            <p:cNvSpPr/>
            <p:nvPr/>
          </p:nvSpPr>
          <p:spPr>
            <a:xfrm>
              <a:off x="4943475" y="1762125"/>
              <a:ext cx="133350" cy="1143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" name="그룹 140"/>
          <p:cNvGrpSpPr/>
          <p:nvPr/>
        </p:nvGrpSpPr>
        <p:grpSpPr>
          <a:xfrm>
            <a:off x="8451894" y="1599881"/>
            <a:ext cx="189704" cy="408708"/>
            <a:chOff x="8385219" y="1515708"/>
            <a:chExt cx="189704" cy="408708"/>
          </a:xfrm>
        </p:grpSpPr>
        <p:sp>
          <p:nvSpPr>
            <p:cNvPr id="160" name="직사각형 159"/>
            <p:cNvSpPr/>
            <p:nvPr/>
          </p:nvSpPr>
          <p:spPr>
            <a:xfrm rot="18550994">
              <a:off x="8257346" y="1678707"/>
              <a:ext cx="373582" cy="1178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1" name="직사각형 160"/>
            <p:cNvSpPr/>
            <p:nvPr/>
          </p:nvSpPr>
          <p:spPr>
            <a:xfrm rot="18508076">
              <a:off x="8293853" y="1640581"/>
              <a:ext cx="405943" cy="1561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8" name="직사각형 137"/>
            <p:cNvSpPr/>
            <p:nvPr/>
          </p:nvSpPr>
          <p:spPr>
            <a:xfrm>
              <a:off x="8410575" y="1752600"/>
              <a:ext cx="133350" cy="1143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81" name="TextBox 180"/>
          <p:cNvSpPr txBox="1"/>
          <p:nvPr/>
        </p:nvSpPr>
        <p:spPr>
          <a:xfrm>
            <a:off x="4331110" y="6548284"/>
            <a:ext cx="4817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1</a:t>
            </a:r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2" name="Rectangle 62"/>
          <p:cNvSpPr>
            <a:spLocks noChangeArrowheads="1"/>
          </p:cNvSpPr>
          <p:nvPr/>
        </p:nvSpPr>
        <p:spPr bwMode="auto">
          <a:xfrm>
            <a:off x="616689" y="2402958"/>
            <a:ext cx="37333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kumimoji="0" lang="en-US" altLang="ko-KR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‘12.11.26</a:t>
            </a:r>
            <a:r>
              <a:rPr kumimoji="0" lang="ko-KR" altLang="en-US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일 이후 제조</a:t>
            </a:r>
            <a:r>
              <a:rPr kumimoji="0" lang="en-US" altLang="ko-KR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수입</a:t>
            </a:r>
            <a:r>
              <a:rPr kumimoji="0" lang="en-US" altLang="ko-KR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ko-KR" altLang="en-US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허가</a:t>
            </a:r>
            <a:r>
              <a:rPr kumimoji="0" lang="en-US" altLang="ko-KR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신고</a:t>
            </a:r>
            <a:r>
              <a:rPr kumimoji="0" lang="en-US" altLang="ko-KR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 의료기기</a:t>
            </a:r>
            <a:endParaRPr lang="ko-KR" altLang="en-US" b="1" spc="-100" dirty="0">
              <a:solidFill>
                <a:srgbClr val="99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37" name="그림 6" descr="사각형(번호넣는곳 1개).pn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1957CF"/>
              </a:clrFrom>
              <a:clrTo>
                <a:srgbClr val="1957CF">
                  <a:alpha val="0"/>
                </a:srgbClr>
              </a:clrTo>
            </a:clrChange>
            <a:duotone>
              <a:prstClr val="black"/>
              <a:srgbClr val="66FFCC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349651" y="3356854"/>
            <a:ext cx="297219" cy="29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0" name="Rectangle 62"/>
          <p:cNvSpPr>
            <a:spLocks noChangeArrowheads="1"/>
          </p:cNvSpPr>
          <p:nvPr/>
        </p:nvSpPr>
        <p:spPr bwMode="auto">
          <a:xfrm>
            <a:off x="654901" y="3307069"/>
            <a:ext cx="372700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kumimoji="0" lang="en-US" altLang="ko-KR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‘12.11.25</a:t>
            </a:r>
            <a:r>
              <a:rPr kumimoji="0" lang="ko-KR" altLang="en-US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일 까지 제조</a:t>
            </a:r>
            <a:r>
              <a:rPr kumimoji="0" lang="en-US" altLang="ko-KR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수입</a:t>
            </a:r>
            <a:r>
              <a:rPr kumimoji="0" lang="en-US" altLang="ko-KR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ko-KR" altLang="en-US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허가</a:t>
            </a:r>
            <a:r>
              <a:rPr kumimoji="0" lang="en-US" altLang="ko-KR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신고</a:t>
            </a:r>
            <a:r>
              <a:rPr kumimoji="0" lang="en-US" altLang="ko-KR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만 받고 제조</a:t>
            </a:r>
            <a:r>
              <a:rPr kumimoji="0" lang="en-US" altLang="ko-KR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수입</a:t>
            </a:r>
            <a:r>
              <a:rPr kumimoji="0" lang="en-US" altLang="ko-KR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b="1" spc="-100" dirty="0" smtClean="0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rPr>
              <a:t>한 적이 없는 의료기기</a:t>
            </a:r>
            <a:endParaRPr lang="ko-KR" altLang="en-US" b="1" spc="-100" dirty="0">
              <a:solidFill>
                <a:srgbClr val="99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그림 47" descr="새 이미지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966" t="67239" r="61453" b="20701"/>
          <a:stretch>
            <a:fillRect/>
          </a:stretch>
        </p:blipFill>
        <p:spPr>
          <a:xfrm>
            <a:off x="8312154" y="163688"/>
            <a:ext cx="803565" cy="757384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AutoShape 15"/>
          <p:cNvSpPr>
            <a:spLocks noChangeArrowheads="1"/>
          </p:cNvSpPr>
          <p:nvPr/>
        </p:nvSpPr>
        <p:spPr bwMode="gray">
          <a:xfrm>
            <a:off x="775627" y="246260"/>
            <a:ext cx="7486057" cy="591436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3"/>
              </a:gs>
              <a:gs pos="100000">
                <a:schemeClr val="accent5">
                  <a:lumMod val="75000"/>
                </a:schemeClr>
              </a:gs>
            </a:gsLst>
            <a:lin ang="5400000" scaled="1"/>
          </a:gradFill>
          <a:ln w="28575" algn="ctr">
            <a:noFill/>
            <a:round/>
            <a:headEnd/>
            <a:tailEnd/>
          </a:ln>
          <a:effectLst>
            <a:innerShdw blurRad="63500" dist="50800" dir="81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 wrap="none" anchor="ctr"/>
          <a:lstStyle/>
          <a:p>
            <a:pPr>
              <a:defRPr/>
            </a:pPr>
            <a:endParaRPr lang="ko-KR" altLang="en-US" dirty="0"/>
          </a:p>
        </p:txBody>
      </p:sp>
      <p:grpSp>
        <p:nvGrpSpPr>
          <p:cNvPr id="10" name="그룹 38"/>
          <p:cNvGrpSpPr/>
          <p:nvPr/>
        </p:nvGrpSpPr>
        <p:grpSpPr>
          <a:xfrm>
            <a:off x="93092" y="201524"/>
            <a:ext cx="650480" cy="620653"/>
            <a:chOff x="37676" y="74849"/>
            <a:chExt cx="650480" cy="620653"/>
          </a:xfrm>
        </p:grpSpPr>
        <p:sp>
          <p:nvSpPr>
            <p:cNvPr id="51" name="AutoShape 15"/>
            <p:cNvSpPr>
              <a:spLocks noChangeArrowheads="1"/>
            </p:cNvSpPr>
            <p:nvPr/>
          </p:nvSpPr>
          <p:spPr bwMode="gray">
            <a:xfrm>
              <a:off x="37676" y="74849"/>
              <a:ext cx="650480" cy="62065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bg1"/>
                </a:gs>
                <a:gs pos="100000">
                  <a:schemeClr val="accent5">
                    <a:lumMod val="75000"/>
                  </a:schemeClr>
                </a:gs>
              </a:gsLst>
              <a:lin ang="5400000" scaled="1"/>
            </a:gradFill>
            <a:ln w="28575" algn="ctr">
              <a:noFill/>
              <a:round/>
              <a:headEnd/>
              <a:tailEnd/>
            </a:ln>
            <a:effectLst>
              <a:innerShdw blurRad="63500" dist="50800" dir="2700000">
                <a:prstClr val="black">
                  <a:alpha val="50000"/>
                </a:prstClr>
              </a:innerShdw>
              <a:reflection blurRad="6350" stA="52000" endA="300" endPos="35000" dir="5400000" sy="-100000" algn="bl" rotWithShape="0"/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pic>
          <p:nvPicPr>
            <p:cNvPr id="52" name="그림 51" descr="1.bmp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5621" y="96550"/>
              <a:ext cx="594591" cy="575032"/>
            </a:xfrm>
            <a:prstGeom prst="rect">
              <a:avLst/>
            </a:prstGeom>
          </p:spPr>
        </p:pic>
      </p:grpSp>
      <p:sp>
        <p:nvSpPr>
          <p:cNvPr id="53" name="TextBox 52"/>
          <p:cNvSpPr txBox="1"/>
          <p:nvPr/>
        </p:nvSpPr>
        <p:spPr>
          <a:xfrm>
            <a:off x="1246678" y="308901"/>
            <a:ext cx="5033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휴먼엑스포" pitchFamily="18" charset="-127"/>
                <a:ea typeface="휴먼엑스포" pitchFamily="18" charset="-127"/>
              </a:rPr>
              <a:t>4. </a:t>
            </a:r>
            <a:r>
              <a:rPr lang="ko-KR" altLang="en-US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휴먼엑스포" pitchFamily="18" charset="-127"/>
                <a:ea typeface="휴먼엑스포" pitchFamily="18" charset="-127"/>
              </a:rPr>
              <a:t>일반적 기재 요령</a:t>
            </a:r>
            <a:endParaRPr lang="ko-KR" altLang="en-US" sz="2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휴먼엑스포" pitchFamily="18" charset="-127"/>
              <a:ea typeface="휴먼엑스포" pitchFamily="18" charset="-127"/>
            </a:endParaRPr>
          </a:p>
        </p:txBody>
      </p:sp>
      <p:graphicFrame>
        <p:nvGraphicFramePr>
          <p:cNvPr id="55" name="표 54"/>
          <p:cNvGraphicFramePr>
            <a:graphicFrameLocks noGrp="1"/>
          </p:cNvGraphicFramePr>
          <p:nvPr/>
        </p:nvGraphicFramePr>
        <p:xfrm>
          <a:off x="808074" y="1709433"/>
          <a:ext cx="7495954" cy="3649375"/>
        </p:xfrm>
        <a:graphic>
          <a:graphicData uri="http://schemas.openxmlformats.org/drawingml/2006/table">
            <a:tbl>
              <a:tblPr/>
              <a:tblGrid>
                <a:gridCol w="7495954"/>
              </a:tblGrid>
              <a:tr h="364937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○ </a:t>
                      </a:r>
                      <a:r>
                        <a:rPr lang="ko-KR" altLang="en-US" sz="2000" b="0" spc="-100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잘 지워지지 아니하는 잉크</a:t>
                      </a:r>
                      <a:r>
                        <a:rPr lang="en-US" altLang="ko-KR" sz="2000" b="0" spc="-100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·</a:t>
                      </a:r>
                      <a:r>
                        <a:rPr lang="ko-KR" altLang="en-US" sz="2000" b="0" spc="-100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각인 또는 소인 등을 사용하고</a:t>
                      </a:r>
                      <a:r>
                        <a:rPr lang="en-US" altLang="ko-KR" sz="2000" b="0" spc="-100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</a:t>
                      </a:r>
                      <a:r>
                        <a:rPr lang="ko-KR" altLang="en-US" sz="2000" b="0" spc="-100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ko-KR" altLang="en-US" sz="2000" b="1" spc="-100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읽기 </a:t>
                      </a:r>
                      <a:endParaRPr lang="en-US" altLang="ko-KR" sz="2000" b="1" spc="-100" baseline="0" dirty="0" smtClean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b="1" spc="-100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   </a:t>
                      </a:r>
                      <a:r>
                        <a:rPr lang="ko-KR" altLang="en-US" sz="2000" b="1" spc="-100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쉬운 글자체</a:t>
                      </a:r>
                      <a:r>
                        <a:rPr lang="ko-KR" altLang="en-US" sz="2000" b="0" spc="-100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를 </a:t>
                      </a:r>
                      <a:r>
                        <a:rPr lang="ko-KR" altLang="en-US" sz="2000" b="1" spc="-100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사용</a:t>
                      </a:r>
                      <a:r>
                        <a:rPr lang="ko-KR" altLang="en-US" sz="2000" b="0" spc="-100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하며</a:t>
                      </a:r>
                      <a:r>
                        <a:rPr lang="en-US" altLang="ko-KR" sz="2000" b="0" spc="-100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</a:t>
                      </a:r>
                      <a:r>
                        <a:rPr lang="ko-KR" altLang="en-US" sz="2000" b="0" spc="-100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글자가 겹쳐지지 않도록 하고</a:t>
                      </a:r>
                      <a:r>
                        <a:rPr lang="en-US" altLang="ko-KR" sz="2000" b="0" spc="-100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</a:t>
                      </a:r>
                      <a:r>
                        <a:rPr lang="ko-KR" altLang="en-US" sz="2000" b="0" spc="-100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ko-KR" altLang="en-US" sz="2000" b="1" spc="-100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바탕색과</a:t>
                      </a:r>
                      <a:endParaRPr lang="en-US" altLang="ko-KR" sz="2000" b="1" spc="-100" baseline="0" dirty="0" smtClean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b="1" spc="-100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  </a:t>
                      </a:r>
                      <a:r>
                        <a:rPr lang="ko-KR" altLang="en-US" sz="2000" b="1" spc="-100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구별되는 색상으로 기재</a:t>
                      </a:r>
                      <a:endParaRPr lang="en-US" altLang="ko-KR" sz="2000" b="1" spc="-100" baseline="0" dirty="0" smtClean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○ 기재사항을 부착할 경우 </a:t>
                      </a:r>
                      <a:r>
                        <a:rPr lang="ko-KR" altLang="en-US" sz="2000" b="1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소비자가 쉽게 찾을 수 있는 위치에</a:t>
                      </a:r>
                      <a:endParaRPr lang="en-US" altLang="ko-KR" sz="2000" b="1" dirty="0" smtClean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  </a:t>
                      </a: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쉽게 </a:t>
                      </a:r>
                      <a:r>
                        <a:rPr lang="ko-KR" altLang="en-US" sz="2000" b="1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떨어지지 않도록 부착</a:t>
                      </a:r>
                      <a:endParaRPr lang="en-US" altLang="ko-KR" sz="2000" b="1" dirty="0" smtClean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1" dirty="0" smtClean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○ </a:t>
                      </a:r>
                      <a:r>
                        <a:rPr lang="ko-KR" altLang="en-US" sz="2000" b="1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기재사항은 허가</a:t>
                      </a:r>
                      <a:r>
                        <a:rPr lang="en-US" altLang="ko-KR" sz="2000" b="1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(</a:t>
                      </a:r>
                      <a:r>
                        <a:rPr lang="ko-KR" altLang="en-US" sz="2000" b="1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신고</a:t>
                      </a:r>
                      <a:r>
                        <a:rPr lang="en-US" altLang="ko-KR" sz="2000" b="1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)</a:t>
                      </a:r>
                      <a:r>
                        <a:rPr lang="ko-KR" altLang="en-US" sz="2000" b="1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사항을 기준으로 작성</a:t>
                      </a:r>
                      <a:endParaRPr lang="ko-KR" altLang="en-US" sz="20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9057" marR="49057" marT="13563" marB="13563" anchor="ctr">
                    <a:lnL w="3556" cap="flat" cmpd="sng" algn="ctr">
                      <a:solidFill>
                        <a:srgbClr val="7CC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7CC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7CC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7CC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2D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1038652" y="1262866"/>
          <a:ext cx="7091086" cy="5074139"/>
        </p:xfrm>
        <a:graphic>
          <a:graphicData uri="http://schemas.openxmlformats.org/drawingml/2006/table">
            <a:tbl>
              <a:tblPr/>
              <a:tblGrid>
                <a:gridCol w="7091086"/>
              </a:tblGrid>
              <a:tr h="507413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○ </a:t>
                      </a:r>
                      <a:r>
                        <a:rPr lang="ko-KR" altLang="en-US" sz="18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의료기기의 용기</a:t>
                      </a:r>
                      <a:r>
                        <a:rPr lang="en-US" altLang="ko-KR" sz="18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8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외장</a:t>
                      </a:r>
                      <a:r>
                        <a:rPr lang="en-US" altLang="ko-KR" sz="18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8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외부포장 및 첨부문서에 기재하는 사항의</a:t>
                      </a:r>
                      <a:endParaRPr lang="en-US" altLang="ko-KR" sz="1800" b="0" dirty="0" smtClean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  </a:t>
                      </a:r>
                      <a:r>
                        <a:rPr lang="ko-KR" altLang="en-US" sz="18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ko-KR" altLang="en-US" sz="1800" b="1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글자크기는 </a:t>
                      </a:r>
                      <a:r>
                        <a:rPr lang="en-US" altLang="ko-KR" sz="1800" b="1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6</a:t>
                      </a:r>
                      <a:r>
                        <a:rPr lang="ko-KR" altLang="en-US" sz="1800" b="1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포인트 이상</a:t>
                      </a:r>
                      <a:r>
                        <a:rPr lang="ko-KR" altLang="en-US" sz="18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으로 하되</a:t>
                      </a:r>
                      <a:r>
                        <a:rPr lang="en-US" altLang="ko-KR" sz="18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</a:t>
                      </a:r>
                      <a:r>
                        <a:rPr lang="ko-KR" altLang="en-US" sz="18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일부 </a:t>
                      </a:r>
                      <a:r>
                        <a:rPr lang="ko-KR" altLang="en-US" sz="1800" b="1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중요사항은 </a:t>
                      </a:r>
                      <a:r>
                        <a:rPr lang="en-US" altLang="ko-KR" sz="1800" b="1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7</a:t>
                      </a:r>
                      <a:r>
                        <a:rPr lang="ko-KR" altLang="en-US" sz="1800" b="1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포인트 </a:t>
                      </a:r>
                      <a:endParaRPr lang="en-US" altLang="ko-KR" sz="1800" b="1" dirty="0" smtClean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   </a:t>
                      </a:r>
                      <a:r>
                        <a:rPr lang="ko-KR" altLang="en-US" sz="1800" b="1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이상으로 기재</a:t>
                      </a:r>
                      <a:endParaRPr lang="en-US" altLang="ko-KR" sz="1800" b="1" dirty="0" smtClean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700" b="1" dirty="0" smtClean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 - 7</a:t>
                      </a:r>
                      <a:r>
                        <a:rPr lang="ko-KR" altLang="en-US" sz="1800" b="1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포인트 이상으로 기재</a:t>
                      </a:r>
                      <a:r>
                        <a:rPr lang="ko-KR" altLang="en-US" sz="1800" b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하여야 하는 경우</a:t>
                      </a:r>
                      <a:endParaRPr lang="en-US" altLang="ko-KR" sz="1800" b="0" dirty="0" smtClean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  ▶ </a:t>
                      </a:r>
                      <a:r>
                        <a:rPr lang="ko-KR" altLang="en-US" sz="1800" b="1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개인용 의료기기의 기재사항</a:t>
                      </a:r>
                      <a:endParaRPr lang="en-US" altLang="ko-KR" sz="1800" b="1" dirty="0" smtClean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  </a:t>
                      </a:r>
                      <a:r>
                        <a:rPr lang="en-US" altLang="ko-KR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▶ </a:t>
                      </a:r>
                      <a:r>
                        <a:rPr lang="ko-KR" altLang="en-US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제품명</a:t>
                      </a:r>
                      <a:r>
                        <a:rPr lang="en-US" altLang="ko-KR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[</a:t>
                      </a:r>
                      <a:r>
                        <a:rPr lang="ko-KR" altLang="en-US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상품명</a:t>
                      </a:r>
                      <a:r>
                        <a:rPr lang="en-US" altLang="ko-KR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품목</a:t>
                      </a:r>
                      <a:r>
                        <a:rPr lang="en-US" altLang="ko-KR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(</a:t>
                      </a:r>
                      <a:r>
                        <a:rPr lang="ko-KR" altLang="en-US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류</a:t>
                      </a:r>
                      <a:r>
                        <a:rPr lang="en-US" altLang="ko-KR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)</a:t>
                      </a:r>
                      <a:r>
                        <a:rPr lang="ko-KR" altLang="en-US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명</a:t>
                      </a:r>
                      <a:r>
                        <a:rPr lang="en-US" altLang="ko-KR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, </a:t>
                      </a:r>
                      <a:r>
                        <a:rPr lang="ko-KR" altLang="en-US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형명</a:t>
                      </a:r>
                      <a:r>
                        <a:rPr lang="en-US" altLang="ko-KR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(</a:t>
                      </a:r>
                      <a:r>
                        <a:rPr lang="ko-KR" altLang="en-US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모델명</a:t>
                      </a:r>
                      <a:r>
                        <a:rPr lang="en-US" altLang="ko-KR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)]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  </a:t>
                      </a:r>
                      <a:r>
                        <a:rPr lang="en-US" altLang="ko-KR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▶ </a:t>
                      </a:r>
                      <a:r>
                        <a:rPr lang="ko-KR" altLang="en-US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제조연월</a:t>
                      </a:r>
                      <a:r>
                        <a:rPr lang="en-US" altLang="ko-KR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(</a:t>
                      </a:r>
                      <a:r>
                        <a:rPr lang="ko-KR" altLang="en-US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사용기한 포함</a:t>
                      </a:r>
                      <a:r>
                        <a:rPr lang="en-US" altLang="ko-KR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) 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  ▶ “</a:t>
                      </a:r>
                      <a:r>
                        <a:rPr lang="ko-KR" altLang="en-US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의료기기</a:t>
                      </a:r>
                      <a:r>
                        <a:rPr lang="en-US" altLang="ko-KR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”, “</a:t>
                      </a:r>
                      <a:r>
                        <a:rPr lang="ko-KR" altLang="en-US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일회용</a:t>
                      </a:r>
                      <a:r>
                        <a:rPr lang="en-US" altLang="ko-KR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”, “</a:t>
                      </a:r>
                      <a:r>
                        <a:rPr lang="ko-KR" altLang="en-US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재사용 금지</a:t>
                      </a:r>
                      <a:r>
                        <a:rPr lang="en-US" altLang="ko-KR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”, “</a:t>
                      </a:r>
                      <a:r>
                        <a:rPr lang="ko-KR" altLang="en-US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임상시험용</a:t>
                      </a:r>
                      <a:r>
                        <a:rPr lang="en-US" altLang="ko-KR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” </a:t>
                      </a:r>
                      <a:r>
                        <a:rPr lang="ko-KR" altLang="en-US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및 </a:t>
                      </a:r>
                      <a:r>
                        <a:rPr lang="en-US" altLang="ko-KR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“</a:t>
                      </a:r>
                      <a:r>
                        <a:rPr lang="ko-KR" altLang="en-US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임상</a:t>
                      </a:r>
                      <a:endParaRPr lang="en-US" altLang="ko-KR" sz="1800" b="1" baseline="0" dirty="0" smtClean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      </a:t>
                      </a:r>
                      <a:r>
                        <a:rPr lang="ko-KR" altLang="en-US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시험용 외의 목적으로 사용할 수 없음</a:t>
                      </a:r>
                      <a:r>
                        <a:rPr lang="en-US" altLang="ko-KR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”</a:t>
                      </a:r>
                      <a:r>
                        <a:rPr lang="ko-KR" altLang="en-US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이라는 문자</a:t>
                      </a:r>
                      <a:endParaRPr lang="en-US" altLang="ko-KR" sz="1800" b="1" baseline="0" dirty="0" smtClean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    ※  1</a:t>
                      </a:r>
                      <a:r>
                        <a:rPr lang="ko-KR" altLang="en-US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포인트 </a:t>
                      </a:r>
                      <a:r>
                        <a:rPr lang="en-US" altLang="ko-KR" sz="1800" b="1" baseline="0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: 0.3514mm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700" b="1" baseline="0" dirty="0" smtClean="0">
                        <a:solidFill>
                          <a:srgbClr val="000000"/>
                        </a:solidFill>
                        <a:latin typeface="맑은 고딕"/>
                        <a:ea typeface="맑은 고딕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○ 줄 간격은 </a:t>
                      </a:r>
                      <a:r>
                        <a:rPr lang="en-US" altLang="ko-KR" sz="1800" b="1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0.5</a:t>
                      </a:r>
                      <a:r>
                        <a:rPr lang="ko-KR" altLang="en-US" sz="1800" b="1" dirty="0" smtClean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포인트 이상</a:t>
                      </a:r>
                      <a:endParaRPr lang="ko-KR" altLang="en-US" sz="1800" baseline="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9057" marR="49057" marT="13563" marB="13563" anchor="ctr">
                    <a:lnL w="3556" cap="flat" cmpd="sng" algn="ctr">
                      <a:solidFill>
                        <a:srgbClr val="7CC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7CC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7CC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7CC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2D3"/>
                    </a:solidFill>
                  </a:tcPr>
                </a:tc>
              </a:tr>
            </a:tbl>
          </a:graphicData>
        </a:graphic>
      </p:graphicFrame>
      <p:sp>
        <p:nvSpPr>
          <p:cNvPr id="911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6" name="그림 5" descr="새 이미지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966" t="67239" r="61453" b="20701"/>
          <a:stretch>
            <a:fillRect/>
          </a:stretch>
        </p:blipFill>
        <p:spPr>
          <a:xfrm>
            <a:off x="8312154" y="163688"/>
            <a:ext cx="803565" cy="75738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AutoShape 15"/>
          <p:cNvSpPr>
            <a:spLocks noChangeArrowheads="1"/>
          </p:cNvSpPr>
          <p:nvPr/>
        </p:nvSpPr>
        <p:spPr bwMode="gray">
          <a:xfrm>
            <a:off x="775627" y="246260"/>
            <a:ext cx="7486057" cy="591436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3"/>
              </a:gs>
              <a:gs pos="100000">
                <a:schemeClr val="accent5">
                  <a:lumMod val="75000"/>
                </a:schemeClr>
              </a:gs>
            </a:gsLst>
            <a:lin ang="5400000" scaled="1"/>
          </a:gradFill>
          <a:ln w="28575" algn="ctr">
            <a:noFill/>
            <a:round/>
            <a:headEnd/>
            <a:tailEnd/>
          </a:ln>
          <a:effectLst>
            <a:innerShdw blurRad="63500" dist="50800" dir="81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 wrap="none" anchor="ctr"/>
          <a:lstStyle/>
          <a:p>
            <a:pPr>
              <a:defRPr/>
            </a:pPr>
            <a:endParaRPr lang="ko-KR" altLang="en-US" dirty="0"/>
          </a:p>
        </p:txBody>
      </p:sp>
      <p:grpSp>
        <p:nvGrpSpPr>
          <p:cNvPr id="2" name="그룹 38"/>
          <p:cNvGrpSpPr/>
          <p:nvPr/>
        </p:nvGrpSpPr>
        <p:grpSpPr>
          <a:xfrm>
            <a:off x="93092" y="201524"/>
            <a:ext cx="650480" cy="620653"/>
            <a:chOff x="37676" y="74849"/>
            <a:chExt cx="650480" cy="620653"/>
          </a:xfrm>
        </p:grpSpPr>
        <p:sp>
          <p:nvSpPr>
            <p:cNvPr id="9" name="AutoShape 15"/>
            <p:cNvSpPr>
              <a:spLocks noChangeArrowheads="1"/>
            </p:cNvSpPr>
            <p:nvPr/>
          </p:nvSpPr>
          <p:spPr bwMode="gray">
            <a:xfrm>
              <a:off x="37676" y="74849"/>
              <a:ext cx="650480" cy="62065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bg1"/>
                </a:gs>
                <a:gs pos="100000">
                  <a:schemeClr val="accent5">
                    <a:lumMod val="75000"/>
                  </a:schemeClr>
                </a:gs>
              </a:gsLst>
              <a:lin ang="5400000" scaled="1"/>
            </a:gradFill>
            <a:ln w="28575" algn="ctr">
              <a:noFill/>
              <a:round/>
              <a:headEnd/>
              <a:tailEnd/>
            </a:ln>
            <a:effectLst>
              <a:innerShdw blurRad="63500" dist="50800" dir="2700000">
                <a:prstClr val="black">
                  <a:alpha val="50000"/>
                </a:prstClr>
              </a:innerShdw>
              <a:reflection blurRad="6350" stA="52000" endA="300" endPos="35000" dir="5400000" sy="-100000" algn="bl" rotWithShape="0"/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pic>
          <p:nvPicPr>
            <p:cNvPr id="10" name="그림 9" descr="1.bmp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5621" y="96550"/>
              <a:ext cx="594591" cy="575032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1246678" y="308901"/>
            <a:ext cx="5033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휴먼엑스포" pitchFamily="18" charset="-127"/>
                <a:ea typeface="휴먼엑스포" pitchFamily="18" charset="-127"/>
              </a:rPr>
              <a:t>5. </a:t>
            </a:r>
            <a:r>
              <a:rPr lang="ko-KR" altLang="en-US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휴먼엑스포" pitchFamily="18" charset="-127"/>
                <a:ea typeface="휴먼엑스포" pitchFamily="18" charset="-127"/>
              </a:rPr>
              <a:t>글자크기 및 줄 간격 지정</a:t>
            </a:r>
            <a:endParaRPr lang="ko-KR" altLang="en-US" sz="2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휴먼엑스포" pitchFamily="18" charset="-127"/>
              <a:ea typeface="휴먼엑스포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새 이미지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966" t="67239" r="61453" b="20701"/>
          <a:stretch>
            <a:fillRect/>
          </a:stretch>
        </p:blipFill>
        <p:spPr>
          <a:xfrm>
            <a:off x="8312154" y="208513"/>
            <a:ext cx="803565" cy="75738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utoShape 15"/>
          <p:cNvSpPr>
            <a:spLocks noChangeArrowheads="1"/>
          </p:cNvSpPr>
          <p:nvPr/>
        </p:nvSpPr>
        <p:spPr bwMode="gray">
          <a:xfrm>
            <a:off x="775627" y="514369"/>
            <a:ext cx="7486057" cy="591436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3"/>
              </a:gs>
              <a:gs pos="100000">
                <a:schemeClr val="accent5">
                  <a:lumMod val="75000"/>
                </a:schemeClr>
              </a:gs>
            </a:gsLst>
            <a:lin ang="5400000" scaled="1"/>
          </a:gradFill>
          <a:ln w="28575" algn="ctr">
            <a:noFill/>
            <a:round/>
            <a:headEnd/>
            <a:tailEnd/>
          </a:ln>
          <a:effectLst>
            <a:innerShdw blurRad="63500" dist="50800" dir="81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 wrap="none" anchor="ctr"/>
          <a:lstStyle/>
          <a:p>
            <a:pPr>
              <a:defRPr/>
            </a:pPr>
            <a:endParaRPr lang="ko-KR" altLang="en-US" dirty="0"/>
          </a:p>
        </p:txBody>
      </p:sp>
      <p:grpSp>
        <p:nvGrpSpPr>
          <p:cNvPr id="2" name="그룹 38"/>
          <p:cNvGrpSpPr/>
          <p:nvPr/>
        </p:nvGrpSpPr>
        <p:grpSpPr>
          <a:xfrm>
            <a:off x="0" y="427103"/>
            <a:ext cx="650480" cy="620653"/>
            <a:chOff x="37676" y="74849"/>
            <a:chExt cx="650480" cy="620653"/>
          </a:xfrm>
        </p:grpSpPr>
        <p:sp>
          <p:nvSpPr>
            <p:cNvPr id="7" name="AutoShape 15"/>
            <p:cNvSpPr>
              <a:spLocks noChangeArrowheads="1"/>
            </p:cNvSpPr>
            <p:nvPr/>
          </p:nvSpPr>
          <p:spPr bwMode="gray">
            <a:xfrm>
              <a:off x="37676" y="74849"/>
              <a:ext cx="650480" cy="62065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bg1"/>
                </a:gs>
                <a:gs pos="100000">
                  <a:schemeClr val="accent5">
                    <a:lumMod val="75000"/>
                  </a:schemeClr>
                </a:gs>
              </a:gsLst>
              <a:lin ang="5400000" scaled="1"/>
            </a:gradFill>
            <a:ln w="28575" algn="ctr">
              <a:noFill/>
              <a:round/>
              <a:headEnd/>
              <a:tailEnd/>
            </a:ln>
            <a:effectLst>
              <a:innerShdw blurRad="63500" dist="50800" dir="2700000">
                <a:prstClr val="black">
                  <a:alpha val="50000"/>
                </a:prstClr>
              </a:innerShdw>
              <a:reflection blurRad="6350" stA="52000" endA="300" endPos="35000" dir="5400000" sy="-100000" algn="bl" rotWithShape="0"/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pic>
          <p:nvPicPr>
            <p:cNvPr id="8" name="그림 7" descr="1.bmp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5621" y="96550"/>
              <a:ext cx="594591" cy="575032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1246678" y="577010"/>
            <a:ext cx="5033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휴먼엑스포" pitchFamily="18" charset="-127"/>
                <a:ea typeface="휴먼엑스포" pitchFamily="18" charset="-127"/>
              </a:rPr>
              <a:t>6. </a:t>
            </a:r>
            <a:r>
              <a:rPr lang="ko-KR" altLang="en-US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휴먼엑스포" pitchFamily="18" charset="-127"/>
                <a:ea typeface="휴먼엑스포" pitchFamily="18" charset="-127"/>
              </a:rPr>
              <a:t>쉬운 용어 사용 의무화</a:t>
            </a:r>
            <a:endParaRPr lang="ko-KR" altLang="en-US" sz="2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6" name="그룹 20"/>
          <p:cNvGrpSpPr/>
          <p:nvPr/>
        </p:nvGrpSpPr>
        <p:grpSpPr>
          <a:xfrm>
            <a:off x="898787" y="1042813"/>
            <a:ext cx="7314551" cy="5443047"/>
            <a:chOff x="8861" y="3117056"/>
            <a:chExt cx="6096000" cy="972588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2" name="모서리가 둥근 직사각형 21"/>
            <p:cNvSpPr/>
            <p:nvPr/>
          </p:nvSpPr>
          <p:spPr>
            <a:xfrm>
              <a:off x="8861" y="3145082"/>
              <a:ext cx="6096000" cy="944562"/>
            </a:xfrm>
            <a:prstGeom prst="roundRect">
              <a:avLst>
                <a:gd name="adj" fmla="val 10000"/>
              </a:avLst>
            </a:prstGeom>
            <a:gradFill rotWithShape="1">
              <a:gsLst>
                <a:gs pos="0">
                  <a:srgbClr val="4BACC6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4BACC6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4BACC6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 prstMaterial="plastic">
              <a:bevelT w="127000" h="25400" prst="relaxedInset"/>
            </a:sp3d>
          </p:spPr>
        </p:sp>
        <p:sp>
          <p:nvSpPr>
            <p:cNvPr id="23" name="모서리가 둥근 직사각형 7"/>
            <p:cNvSpPr/>
            <p:nvPr/>
          </p:nvSpPr>
          <p:spPr>
            <a:xfrm>
              <a:off x="1313656" y="3117056"/>
              <a:ext cx="4782343" cy="944562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marL="0" marR="0" lvl="0" indent="0" algn="l" defTabSz="577850" eaLnBrk="1" fontAlgn="auto" latinLnBrk="1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</p:grpSp>
      <p:sp>
        <p:nvSpPr>
          <p:cNvPr id="24" name="직사각형 23"/>
          <p:cNvSpPr/>
          <p:nvPr/>
        </p:nvSpPr>
        <p:spPr>
          <a:xfrm>
            <a:off x="952295" y="1297172"/>
            <a:ext cx="7266672" cy="53384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ko-KR" sz="1600" dirty="0" smtClean="0">
              <a:solidFill>
                <a:schemeClr val="bg1"/>
              </a:solidFill>
              <a:latin typeface="휴먼엑스포" pitchFamily="18" charset="-127"/>
              <a:ea typeface="휴먼엑스포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○</a:t>
            </a:r>
            <a:r>
              <a:rPr lang="ko-KR" altLang="en-US" sz="2000" b="1" dirty="0" smtClean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대상 </a:t>
            </a:r>
            <a:r>
              <a:rPr lang="en-US" altLang="ko-KR" sz="2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개인용 의료기기</a:t>
            </a:r>
            <a:endParaRPr lang="en-US" altLang="ko-KR" sz="2000" b="1" dirty="0" smtClean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 -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「의료기기 품목 및 품목별 등급에 관한 규정」의 의료기기</a:t>
            </a:r>
            <a:endParaRPr lang="en-US" altLang="ko-KR" sz="2000" b="1" dirty="0" smtClean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품목명에 “개인용”이라는 용어가 포함된 의료기기</a:t>
            </a:r>
            <a:endParaRPr lang="en-US" altLang="ko-KR" sz="2000" b="1" dirty="0" smtClean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○ 내용</a:t>
            </a:r>
            <a:endParaRPr lang="en-US" altLang="ko-KR" sz="2000" b="1" dirty="0" smtClean="0">
              <a:solidFill>
                <a:schemeClr val="bg1"/>
              </a:solidFill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  </a:t>
            </a:r>
            <a:r>
              <a:rPr lang="en-US" altLang="ko-KR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- 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쉬운 용어를 순차적으로 적용하여 함께 기재</a:t>
            </a:r>
            <a:endParaRPr lang="en-US" altLang="ko-KR" sz="2000" b="1" dirty="0" smtClean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  </a:t>
            </a:r>
            <a:r>
              <a:rPr lang="en-US" altLang="ko-KR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-</a:t>
            </a:r>
            <a:r>
              <a:rPr lang="en-US" altLang="ko-KR" sz="2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반복되는 용어는 주석으로 쉬운 용어 표시 가능</a:t>
            </a:r>
            <a:r>
              <a:rPr lang="en-US" altLang="ko-KR" sz="2000" dirty="0" smtClean="0">
                <a:solidFill>
                  <a:schemeClr val="bg1"/>
                </a:solidFill>
                <a:latin typeface="휴먼엑스포" pitchFamily="18" charset="-127"/>
                <a:ea typeface="휴먼엑스포" pitchFamily="18" charset="-127"/>
              </a:rPr>
              <a:t> </a:t>
            </a:r>
            <a:endParaRPr lang="ko-KR" altLang="en-US" sz="2000" dirty="0" smtClean="0">
              <a:solidFill>
                <a:schemeClr val="bg1"/>
              </a:solidFill>
              <a:latin typeface="휴먼엑스포" pitchFamily="18" charset="-127"/>
              <a:ea typeface="휴먼엑스포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○ 쉬운 용어</a:t>
            </a:r>
            <a:endParaRPr lang="en-US" altLang="ko-KR" sz="2000" b="1" dirty="0" smtClean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 - 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의료기기 쉬운 용어 목록</a:t>
            </a:r>
            <a:r>
              <a:rPr lang="en-US" altLang="ko-KR" sz="2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(523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개</a:t>
            </a:r>
            <a:r>
              <a:rPr lang="en-US" altLang="ko-KR" sz="2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 - 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의약품 쉬운 용어 목록</a:t>
            </a:r>
            <a:r>
              <a:rPr lang="en-US" altLang="ko-KR" sz="2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(802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개</a:t>
            </a:r>
            <a:r>
              <a:rPr lang="en-US" altLang="ko-KR" sz="2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 - 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의학용어 사전의 현대용어 등</a:t>
            </a:r>
            <a:endParaRPr lang="en-US" altLang="ko-KR" sz="2000" b="1" dirty="0" smtClean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800" b="1" dirty="0" smtClean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모서리가 둥근 직사각형 28"/>
          <p:cNvSpPr/>
          <p:nvPr/>
        </p:nvSpPr>
        <p:spPr>
          <a:xfrm>
            <a:off x="397621" y="2583711"/>
            <a:ext cx="8469932" cy="4146698"/>
          </a:xfrm>
          <a:prstGeom prst="roundRect">
            <a:avLst>
              <a:gd name="adj" fmla="val 10000"/>
            </a:avLst>
          </a:prstGeom>
          <a:solidFill>
            <a:srgbClr val="C0504D">
              <a:tint val="50000"/>
              <a:hueOff val="0"/>
              <a:satOff val="0"/>
              <a:lumOff val="0"/>
              <a:alphaOff val="0"/>
            </a:srgbClr>
          </a:solidFill>
          <a:ln>
            <a:noFill/>
          </a:ln>
          <a:effectLst/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matte">
            <a:bevelT w="50800" h="19050" prst="relaxedInset"/>
            <a:contourClr>
              <a:sysClr val="window" lastClr="FFFFFF"/>
            </a:contourClr>
          </a:sp3d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500" b="1" dirty="0" smtClean="0">
                <a:latin typeface="맑은 고딕" pitchFamily="50" charset="-127"/>
                <a:ea typeface="맑은 고딕" pitchFamily="50" charset="-127"/>
              </a:rPr>
              <a:t>◈ </a:t>
            </a:r>
            <a:r>
              <a:rPr lang="ko-KR" altLang="en-US" sz="15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500" b="1" spc="-100" dirty="0" smtClean="0">
                <a:latin typeface="맑은 고딕" pitchFamily="50" charset="-127"/>
                <a:ea typeface="맑은 고딕" pitchFamily="50" charset="-127"/>
              </a:rPr>
              <a:t>“○○</a:t>
            </a:r>
            <a:r>
              <a:rPr lang="ko-KR" altLang="en-US" sz="1500" b="1" spc="-100" dirty="0" smtClean="0"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z="1500" b="1" spc="-100" dirty="0" smtClean="0">
                <a:latin typeface="맑은 고딕" pitchFamily="50" charset="-127"/>
                <a:ea typeface="맑은 고딕" pitchFamily="50" charset="-127"/>
              </a:rPr>
              <a:t>○○</a:t>
            </a:r>
            <a:r>
              <a:rPr lang="ko-KR" altLang="en-US" sz="1500" b="1" spc="-100" dirty="0" smtClean="0">
                <a:latin typeface="맑은 고딕" pitchFamily="50" charset="-127"/>
                <a:ea typeface="맑은 고딕" pitchFamily="50" charset="-127"/>
              </a:rPr>
              <a:t>월</a:t>
            </a:r>
            <a:r>
              <a:rPr lang="en-US" altLang="ko-KR" sz="1500" b="1" spc="-100" dirty="0" smtClean="0">
                <a:latin typeface="맑은 고딕" pitchFamily="50" charset="-127"/>
                <a:ea typeface="맑은 고딕" pitchFamily="50" charset="-127"/>
              </a:rPr>
              <a:t>”,  “○○.</a:t>
            </a:r>
            <a:r>
              <a:rPr lang="ko-KR" altLang="en-US" sz="1500" b="1" spc="-1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500" b="1" spc="-100" dirty="0" smtClean="0">
                <a:latin typeface="맑은 고딕" pitchFamily="50" charset="-127"/>
                <a:ea typeface="맑은 고딕" pitchFamily="50" charset="-127"/>
              </a:rPr>
              <a:t>○○.”,  “○○ /○ ○ “ , “○○-○ ○ “,  “○○○○ </a:t>
            </a:r>
            <a:r>
              <a:rPr lang="ko-KR" altLang="en-US" sz="1500" b="1" spc="-100" dirty="0" smtClean="0"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z="1500" b="1" spc="-100" dirty="0" smtClean="0">
                <a:latin typeface="맑은 고딕" pitchFamily="50" charset="-127"/>
                <a:ea typeface="맑은 고딕" pitchFamily="50" charset="-127"/>
              </a:rPr>
              <a:t>○○</a:t>
            </a:r>
            <a:r>
              <a:rPr lang="ko-KR" altLang="en-US" sz="1500" b="1" spc="-100" dirty="0" smtClean="0">
                <a:latin typeface="맑은 고딕" pitchFamily="50" charset="-127"/>
                <a:ea typeface="맑은 고딕" pitchFamily="50" charset="-127"/>
              </a:rPr>
              <a:t>월</a:t>
            </a:r>
            <a:r>
              <a:rPr lang="en-US" altLang="ko-KR" sz="1500" b="1" spc="-100" dirty="0" smtClean="0">
                <a:latin typeface="맑은 고딕" pitchFamily="50" charset="-127"/>
                <a:ea typeface="맑은 고딕" pitchFamily="50" charset="-127"/>
              </a:rPr>
              <a:t>”, “○○○○.</a:t>
            </a:r>
            <a:r>
              <a:rPr lang="ko-KR" altLang="en-US" sz="1500" b="1" spc="-1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500" b="1" spc="-100" dirty="0" smtClean="0">
                <a:latin typeface="맑은 고딕" pitchFamily="50" charset="-127"/>
                <a:ea typeface="맑은 고딕" pitchFamily="50" charset="-127"/>
              </a:rPr>
              <a:t>○○.”, “○○○○/○○”,</a:t>
            </a:r>
            <a:r>
              <a:rPr lang="ko-KR" altLang="en-US" sz="1500" b="1" spc="-1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500" b="1" spc="-100" dirty="0" smtClean="0">
                <a:latin typeface="맑은 고딕" pitchFamily="50" charset="-127"/>
                <a:ea typeface="맑은 고딕" pitchFamily="50" charset="-127"/>
              </a:rPr>
              <a:t>“○○○○-○○”</a:t>
            </a:r>
            <a:r>
              <a:rPr lang="ko-KR" altLang="en-US" sz="1500" b="1" spc="-100" dirty="0" smtClean="0"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500" b="1" spc="-1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500" b="1" dirty="0" smtClean="0">
                <a:latin typeface="맑은 고딕" pitchFamily="50" charset="-127"/>
                <a:ea typeface="맑은 고딕" pitchFamily="50" charset="-127"/>
              </a:rPr>
              <a:t>  -</a:t>
            </a:r>
            <a:r>
              <a:rPr lang="ko-KR" altLang="en-US" sz="15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500" b="1" spc="-100" dirty="0" smtClean="0">
                <a:latin typeface="맑은 고딕" pitchFamily="50" charset="-127"/>
                <a:ea typeface="맑은 고딕" pitchFamily="50" charset="-127"/>
              </a:rPr>
              <a:t>일자를 추가 기재하는 경우 </a:t>
            </a:r>
            <a:r>
              <a:rPr lang="en-US" altLang="ko-KR" sz="1500" b="1" spc="-150" dirty="0" smtClean="0">
                <a:latin typeface="맑은 고딕" pitchFamily="50" charset="-127"/>
                <a:ea typeface="맑은 고딕" pitchFamily="50" charset="-127"/>
              </a:rPr>
              <a:t>“○○</a:t>
            </a:r>
            <a:r>
              <a:rPr lang="ko-KR" altLang="en-US" sz="1500" b="1" spc="-150" dirty="0" smtClean="0"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z="1500" b="1" spc="-150" dirty="0" smtClean="0">
                <a:latin typeface="맑은 고딕" pitchFamily="50" charset="-127"/>
                <a:ea typeface="맑은 고딕" pitchFamily="50" charset="-127"/>
              </a:rPr>
              <a:t>○○</a:t>
            </a:r>
            <a:r>
              <a:rPr lang="ko-KR" altLang="en-US" sz="1500" b="1" spc="-150" dirty="0" smtClean="0">
                <a:latin typeface="맑은 고딕" pitchFamily="50" charset="-127"/>
                <a:ea typeface="맑은 고딕" pitchFamily="50" charset="-127"/>
              </a:rPr>
              <a:t>월</a:t>
            </a:r>
            <a:r>
              <a:rPr lang="en-US" altLang="ko-KR" sz="1500" b="1" spc="-150" dirty="0" smtClean="0">
                <a:latin typeface="맑은 고딕" pitchFamily="50" charset="-127"/>
                <a:ea typeface="맑은 고딕" pitchFamily="50" charset="-127"/>
              </a:rPr>
              <a:t> ○○</a:t>
            </a:r>
            <a:r>
              <a:rPr lang="ko-KR" altLang="en-US" sz="1500" b="1" spc="-150" dirty="0" smtClean="0">
                <a:latin typeface="맑은 고딕" pitchFamily="50" charset="-127"/>
                <a:ea typeface="맑은 고딕" pitchFamily="50" charset="-127"/>
              </a:rPr>
              <a:t>일</a:t>
            </a:r>
            <a:r>
              <a:rPr lang="en-US" altLang="ko-KR" sz="1500" b="1" spc="-150" dirty="0" smtClean="0">
                <a:latin typeface="맑은 고딕" pitchFamily="50" charset="-127"/>
                <a:ea typeface="맑은 고딕" pitchFamily="50" charset="-127"/>
              </a:rPr>
              <a:t>”, ”, “○○.</a:t>
            </a:r>
            <a:r>
              <a:rPr lang="ko-KR" altLang="en-US" sz="1500" b="1" spc="-15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500" b="1" spc="-150" dirty="0" smtClean="0">
                <a:latin typeface="맑은 고딕" pitchFamily="50" charset="-127"/>
                <a:ea typeface="맑은 고딕" pitchFamily="50" charset="-127"/>
              </a:rPr>
              <a:t>○○. ○○.”, “○○/○ ○/○ ○ “, “○○-○ ○-○ ○ “, “○○○○</a:t>
            </a:r>
            <a:r>
              <a:rPr lang="ko-KR" altLang="en-US" sz="1500" b="1" spc="-150" dirty="0" smtClean="0"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z="1500" b="1" spc="-150" dirty="0" smtClean="0">
                <a:latin typeface="맑은 고딕" pitchFamily="50" charset="-127"/>
                <a:ea typeface="맑은 고딕" pitchFamily="50" charset="-127"/>
              </a:rPr>
              <a:t>○○</a:t>
            </a:r>
            <a:r>
              <a:rPr lang="ko-KR" altLang="en-US" sz="1500" b="1" spc="-150" dirty="0" smtClean="0">
                <a:latin typeface="맑은 고딕" pitchFamily="50" charset="-127"/>
                <a:ea typeface="맑은 고딕" pitchFamily="50" charset="-127"/>
              </a:rPr>
              <a:t>월 </a:t>
            </a:r>
            <a:r>
              <a:rPr lang="en-US" altLang="ko-KR" sz="1500" b="1" spc="-150" dirty="0" smtClean="0">
                <a:latin typeface="맑은 고딕" pitchFamily="50" charset="-127"/>
                <a:ea typeface="맑은 고딕" pitchFamily="50" charset="-127"/>
              </a:rPr>
              <a:t>○○</a:t>
            </a:r>
            <a:r>
              <a:rPr lang="ko-KR" altLang="en-US" sz="1500" b="1" spc="-150" dirty="0" smtClean="0">
                <a:latin typeface="맑은 고딕" pitchFamily="50" charset="-127"/>
                <a:ea typeface="맑은 고딕" pitchFamily="50" charset="-127"/>
              </a:rPr>
              <a:t>일</a:t>
            </a:r>
            <a:r>
              <a:rPr lang="en-US" altLang="ko-KR" sz="1500" b="1" spc="-150" dirty="0" smtClean="0">
                <a:latin typeface="맑은 고딕" pitchFamily="50" charset="-127"/>
                <a:ea typeface="맑은 고딕" pitchFamily="50" charset="-127"/>
              </a:rPr>
              <a:t>”, “○○○○.</a:t>
            </a:r>
            <a:r>
              <a:rPr lang="ko-KR" altLang="en-US" sz="1500" b="1" spc="-15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500" b="1" spc="-150" dirty="0" smtClean="0">
                <a:latin typeface="맑은 고딕" pitchFamily="50" charset="-127"/>
                <a:ea typeface="맑은 고딕" pitchFamily="50" charset="-127"/>
              </a:rPr>
              <a:t>○○. ○○.”, “○○○○/○○/○○”, “○○○○-○○-○○”</a:t>
            </a:r>
            <a:r>
              <a:rPr lang="ko-KR" altLang="en-US" sz="1500" b="1" spc="-150" dirty="0" smtClean="0"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500" b="1" spc="-15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500" b="1" dirty="0" smtClean="0">
                <a:latin typeface="맑은 고딕" pitchFamily="50" charset="-127"/>
                <a:ea typeface="맑은 고딕" pitchFamily="50" charset="-127"/>
              </a:rPr>
              <a:t>◈</a:t>
            </a:r>
            <a:r>
              <a:rPr lang="ko-KR" altLang="en-US" sz="1500" dirty="0" smtClean="0">
                <a:latin typeface="맑은 고딕" pitchFamily="50" charset="-127"/>
                <a:ea typeface="맑은 고딕" pitchFamily="50" charset="-127"/>
              </a:rPr>
              <a:t> 표시순서를 다르게 할 경우 연</a:t>
            </a:r>
            <a:r>
              <a:rPr lang="en-US" altLang="ko-KR" sz="15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500" dirty="0" smtClean="0">
                <a:latin typeface="맑은 고딕" pitchFamily="50" charset="-127"/>
                <a:ea typeface="맑은 고딕" pitchFamily="50" charset="-127"/>
              </a:rPr>
              <a:t>월 또는 연</a:t>
            </a:r>
            <a:r>
              <a:rPr lang="en-US" altLang="ko-KR" sz="15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500" dirty="0" smtClean="0">
                <a:latin typeface="맑은 고딕" pitchFamily="50" charset="-127"/>
                <a:ea typeface="맑은 고딕" pitchFamily="50" charset="-127"/>
              </a:rPr>
              <a:t>월</a:t>
            </a:r>
            <a:r>
              <a:rPr lang="en-US" altLang="ko-KR" sz="15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500" dirty="0" smtClean="0">
                <a:latin typeface="맑은 고딕" pitchFamily="50" charset="-127"/>
                <a:ea typeface="맑은 고딕" pitchFamily="50" charset="-127"/>
              </a:rPr>
              <a:t>일의 표시순서를 용기나 외장에 예시</a:t>
            </a:r>
            <a:endParaRPr lang="en-US" altLang="ko-KR" sz="15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500" b="1" dirty="0" smtClean="0">
                <a:latin typeface="맑은 고딕" pitchFamily="50" charset="-127"/>
                <a:ea typeface="맑은 고딕" pitchFamily="50" charset="-127"/>
              </a:rPr>
              <a:t>◈ </a:t>
            </a:r>
            <a:r>
              <a:rPr lang="ko-KR" altLang="en-US" sz="1500" b="1" dirty="0" smtClean="0">
                <a:latin typeface="맑은 고딕" pitchFamily="50" charset="-127"/>
                <a:ea typeface="맑은 고딕" pitchFamily="50" charset="-127"/>
              </a:rPr>
              <a:t>제조일과 함께 기재하는 사용기한의 경우</a:t>
            </a:r>
            <a:endParaRPr lang="en-US" altLang="ko-KR" sz="1500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500" b="1" dirty="0" smtClean="0">
                <a:latin typeface="맑은 고딕" pitchFamily="50" charset="-127"/>
                <a:ea typeface="맑은 고딕" pitchFamily="50" charset="-127"/>
              </a:rPr>
              <a:t>  -</a:t>
            </a:r>
            <a:r>
              <a:rPr lang="ko-KR" altLang="en-US" sz="1500" b="1" dirty="0" smtClean="0">
                <a:latin typeface="맑은 고딕" pitchFamily="50" charset="-127"/>
                <a:ea typeface="맑은 고딕" pitchFamily="50" charset="-127"/>
              </a:rPr>
              <a:t> 사용기한이 </a:t>
            </a:r>
            <a:r>
              <a:rPr lang="en-US" altLang="ko-KR" sz="1500" b="1" dirty="0" smtClean="0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500" b="1" dirty="0" smtClean="0">
                <a:latin typeface="맑은 고딕" pitchFamily="50" charset="-127"/>
                <a:ea typeface="맑은 고딕" pitchFamily="50" charset="-127"/>
              </a:rPr>
              <a:t>월</a:t>
            </a:r>
            <a:r>
              <a:rPr lang="ko-KR" altLang="en-US" sz="15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500" b="1" dirty="0" smtClean="0">
                <a:latin typeface="맑은 고딕" pitchFamily="50" charset="-127"/>
                <a:ea typeface="맑은 고딕" pitchFamily="50" charset="-127"/>
              </a:rPr>
              <a:t>이내</a:t>
            </a:r>
            <a:r>
              <a:rPr lang="ko-KR" altLang="en-US" sz="1500" dirty="0" smtClean="0">
                <a:latin typeface="맑은 고딕" pitchFamily="50" charset="-127"/>
                <a:ea typeface="맑은 고딕" pitchFamily="50" charset="-127"/>
              </a:rPr>
              <a:t>이면 </a:t>
            </a:r>
            <a:r>
              <a:rPr lang="en-US" altLang="ko-KR" sz="1500" b="1" dirty="0" smtClean="0">
                <a:latin typeface="맑은 고딕" pitchFamily="50" charset="-127"/>
                <a:ea typeface="맑은 고딕" pitchFamily="50" charset="-127"/>
              </a:rPr>
              <a:t>“</a:t>
            </a:r>
            <a:r>
              <a:rPr lang="ko-KR" altLang="en-US" sz="1500" b="1" dirty="0" smtClean="0">
                <a:latin typeface="맑은 고딕" pitchFamily="50" charset="-127"/>
                <a:ea typeface="맑은 고딕" pitchFamily="50" charset="-127"/>
              </a:rPr>
              <a:t>제조일로부터 ○○일까지</a:t>
            </a:r>
            <a:r>
              <a:rPr lang="en-US" altLang="ko-KR" sz="1500" b="1" dirty="0" smtClean="0">
                <a:latin typeface="맑은 고딕" pitchFamily="50" charset="-127"/>
                <a:ea typeface="맑은 고딕" pitchFamily="50" charset="-127"/>
              </a:rPr>
              <a:t>”</a:t>
            </a:r>
          </a:p>
          <a:p>
            <a:pPr>
              <a:lnSpc>
                <a:spcPct val="150000"/>
              </a:lnSpc>
            </a:pPr>
            <a:r>
              <a:rPr lang="en-US" altLang="ko-KR" sz="1500" b="1" dirty="0" smtClean="0">
                <a:latin typeface="맑은 고딕" pitchFamily="50" charset="-127"/>
                <a:ea typeface="맑은 고딕" pitchFamily="50" charset="-127"/>
              </a:rPr>
              <a:t>  - </a:t>
            </a:r>
            <a:r>
              <a:rPr lang="ko-KR" altLang="en-US" sz="1500" b="1" dirty="0" smtClean="0">
                <a:latin typeface="맑은 고딕" pitchFamily="50" charset="-127"/>
                <a:ea typeface="맑은 고딕" pitchFamily="50" charset="-127"/>
              </a:rPr>
              <a:t>사용기한이 </a:t>
            </a:r>
            <a:r>
              <a:rPr lang="en-US" altLang="ko-KR" sz="1500" b="1" dirty="0" smtClean="0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500" b="1" dirty="0" smtClean="0">
                <a:latin typeface="맑은 고딕" pitchFamily="50" charset="-127"/>
                <a:ea typeface="맑은 고딕" pitchFamily="50" charset="-127"/>
              </a:rPr>
              <a:t>월 이상 </a:t>
            </a:r>
            <a:r>
              <a:rPr lang="en-US" altLang="ko-KR" sz="1500" b="1" dirty="0" smtClean="0">
                <a:latin typeface="맑은 고딕" pitchFamily="50" charset="-127"/>
                <a:ea typeface="맑은 고딕" pitchFamily="50" charset="-127"/>
              </a:rPr>
              <a:t>12</a:t>
            </a:r>
            <a:r>
              <a:rPr lang="ko-KR" altLang="en-US" sz="1500" b="1" dirty="0" smtClean="0">
                <a:latin typeface="맑은 고딕" pitchFamily="50" charset="-127"/>
                <a:ea typeface="맑은 고딕" pitchFamily="50" charset="-127"/>
              </a:rPr>
              <a:t>월</a:t>
            </a:r>
            <a:r>
              <a:rPr lang="ko-KR" altLang="en-US" sz="15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500" b="1" dirty="0" smtClean="0">
                <a:latin typeface="맑은 고딕" pitchFamily="50" charset="-127"/>
                <a:ea typeface="맑은 고딕" pitchFamily="50" charset="-127"/>
              </a:rPr>
              <a:t>미만</a:t>
            </a:r>
            <a:r>
              <a:rPr lang="ko-KR" altLang="en-US" sz="1500" dirty="0" smtClean="0">
                <a:latin typeface="맑은 고딕" pitchFamily="50" charset="-127"/>
                <a:ea typeface="맑은 고딕" pitchFamily="50" charset="-127"/>
              </a:rPr>
              <a:t>이면 </a:t>
            </a:r>
            <a:r>
              <a:rPr lang="en-US" altLang="ko-KR" sz="1500" b="1" dirty="0" smtClean="0">
                <a:latin typeface="맑은 고딕" pitchFamily="50" charset="-127"/>
                <a:ea typeface="맑은 고딕" pitchFamily="50" charset="-127"/>
              </a:rPr>
              <a:t>“</a:t>
            </a:r>
            <a:r>
              <a:rPr lang="ko-KR" altLang="en-US" sz="1500" b="1" dirty="0" smtClean="0">
                <a:latin typeface="맑은 고딕" pitchFamily="50" charset="-127"/>
                <a:ea typeface="맑은 고딕" pitchFamily="50" charset="-127"/>
              </a:rPr>
              <a:t>제조일로부터 ○○개월까지</a:t>
            </a:r>
            <a:r>
              <a:rPr lang="en-US" altLang="ko-KR" sz="1500" b="1" dirty="0" smtClean="0">
                <a:latin typeface="맑은 고딕" pitchFamily="50" charset="-127"/>
                <a:ea typeface="맑은 고딕" pitchFamily="50" charset="-127"/>
              </a:rPr>
              <a:t>”</a:t>
            </a:r>
          </a:p>
          <a:p>
            <a:pPr>
              <a:lnSpc>
                <a:spcPct val="150000"/>
              </a:lnSpc>
            </a:pPr>
            <a:r>
              <a:rPr lang="en-US" altLang="ko-KR" sz="1500" b="1" dirty="0" smtClean="0">
                <a:latin typeface="맑은 고딕" pitchFamily="50" charset="-127"/>
                <a:ea typeface="맑은 고딕" pitchFamily="50" charset="-127"/>
              </a:rPr>
              <a:t>  - </a:t>
            </a:r>
            <a:r>
              <a:rPr lang="ko-KR" altLang="en-US" sz="1500" b="1" dirty="0" smtClean="0">
                <a:latin typeface="맑은 고딕" pitchFamily="50" charset="-127"/>
                <a:ea typeface="맑은 고딕" pitchFamily="50" charset="-127"/>
              </a:rPr>
              <a:t>사용기한이 </a:t>
            </a:r>
            <a:r>
              <a:rPr lang="en-US" altLang="ko-KR" sz="1500" b="1" dirty="0" smtClean="0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500" b="1" dirty="0" smtClean="0">
                <a:latin typeface="맑은 고딕" pitchFamily="50" charset="-127"/>
                <a:ea typeface="맑은 고딕" pitchFamily="50" charset="-127"/>
              </a:rPr>
              <a:t>년 이상</a:t>
            </a:r>
            <a:r>
              <a:rPr lang="ko-KR" altLang="en-US" sz="1500" dirty="0" smtClean="0">
                <a:latin typeface="맑은 고딕" pitchFamily="50" charset="-127"/>
                <a:ea typeface="맑은 고딕" pitchFamily="50" charset="-127"/>
              </a:rPr>
              <a:t>이면</a:t>
            </a:r>
            <a:r>
              <a:rPr lang="ko-KR" altLang="en-US" sz="15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500" b="1" dirty="0" smtClean="0">
                <a:latin typeface="맑은 고딕" pitchFamily="50" charset="-127"/>
                <a:ea typeface="맑은 고딕" pitchFamily="50" charset="-127"/>
              </a:rPr>
              <a:t>“</a:t>
            </a:r>
            <a:r>
              <a:rPr lang="ko-KR" altLang="en-US" sz="1500" b="1" dirty="0" smtClean="0">
                <a:latin typeface="맑은 고딕" pitchFamily="50" charset="-127"/>
                <a:ea typeface="맑은 고딕" pitchFamily="50" charset="-127"/>
              </a:rPr>
              <a:t>제조일로부터 ○○년까지</a:t>
            </a:r>
            <a:r>
              <a:rPr lang="en-US" altLang="ko-KR" sz="1500" b="1" dirty="0" smtClean="0">
                <a:latin typeface="맑은 고딕" pitchFamily="50" charset="-127"/>
                <a:ea typeface="맑은 고딕" pitchFamily="50" charset="-127"/>
              </a:rPr>
              <a:t>”</a:t>
            </a:r>
            <a:r>
              <a:rPr lang="ko-KR" altLang="en-US" sz="1500" dirty="0" smtClean="0">
                <a:latin typeface="맑은 고딕" pitchFamily="50" charset="-127"/>
                <a:ea typeface="맑은 고딕" pitchFamily="50" charset="-127"/>
              </a:rPr>
              <a:t>로 기재</a:t>
            </a:r>
            <a:endParaRPr lang="en-US" altLang="ko-KR" sz="15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◈ 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여러 제품을 함께 포장할 경우 가장 짧은 사용기한 표시</a:t>
            </a:r>
            <a:endParaRPr lang="en-US" altLang="ko-KR" sz="1600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endParaRPr lang="ko-KR" altLang="en-US" sz="16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11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2" name="그림 11" descr="새 이미지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966" t="67239" r="61453" b="20701"/>
          <a:stretch>
            <a:fillRect/>
          </a:stretch>
        </p:blipFill>
        <p:spPr>
          <a:xfrm>
            <a:off x="8312154" y="154723"/>
            <a:ext cx="803565" cy="75738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AutoShape 15"/>
          <p:cNvSpPr>
            <a:spLocks noChangeArrowheads="1"/>
          </p:cNvSpPr>
          <p:nvPr/>
        </p:nvSpPr>
        <p:spPr bwMode="gray">
          <a:xfrm>
            <a:off x="775627" y="237295"/>
            <a:ext cx="7486057" cy="591436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3"/>
              </a:gs>
              <a:gs pos="100000">
                <a:schemeClr val="accent5">
                  <a:lumMod val="75000"/>
                </a:schemeClr>
              </a:gs>
            </a:gsLst>
            <a:lin ang="5400000" scaled="1"/>
          </a:gradFill>
          <a:ln w="28575" algn="ctr">
            <a:noFill/>
            <a:round/>
            <a:headEnd/>
            <a:tailEnd/>
          </a:ln>
          <a:effectLst>
            <a:innerShdw blurRad="63500" dist="50800" dir="81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 wrap="none" anchor="ctr"/>
          <a:lstStyle/>
          <a:p>
            <a:pPr>
              <a:defRPr/>
            </a:pPr>
            <a:endParaRPr lang="ko-KR" altLang="en-US" dirty="0"/>
          </a:p>
        </p:txBody>
      </p:sp>
      <p:grpSp>
        <p:nvGrpSpPr>
          <p:cNvPr id="2" name="그룹 38"/>
          <p:cNvGrpSpPr/>
          <p:nvPr/>
        </p:nvGrpSpPr>
        <p:grpSpPr>
          <a:xfrm>
            <a:off x="93092" y="192559"/>
            <a:ext cx="650480" cy="620653"/>
            <a:chOff x="37676" y="74849"/>
            <a:chExt cx="650480" cy="620653"/>
          </a:xfrm>
        </p:grpSpPr>
        <p:sp>
          <p:nvSpPr>
            <p:cNvPr id="15" name="AutoShape 15"/>
            <p:cNvSpPr>
              <a:spLocks noChangeArrowheads="1"/>
            </p:cNvSpPr>
            <p:nvPr/>
          </p:nvSpPr>
          <p:spPr bwMode="gray">
            <a:xfrm>
              <a:off x="37676" y="74849"/>
              <a:ext cx="650480" cy="62065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bg1"/>
                </a:gs>
                <a:gs pos="100000">
                  <a:schemeClr val="accent5">
                    <a:lumMod val="75000"/>
                  </a:schemeClr>
                </a:gs>
              </a:gsLst>
              <a:lin ang="5400000" scaled="1"/>
            </a:gradFill>
            <a:ln w="28575" algn="ctr">
              <a:noFill/>
              <a:round/>
              <a:headEnd/>
              <a:tailEnd/>
            </a:ln>
            <a:effectLst>
              <a:innerShdw blurRad="63500" dist="50800" dir="2700000">
                <a:prstClr val="black">
                  <a:alpha val="50000"/>
                </a:prstClr>
              </a:innerShdw>
              <a:reflection blurRad="6350" stA="52000" endA="300" endPos="35000" dir="5400000" sy="-100000" algn="bl" rotWithShape="0"/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pic>
          <p:nvPicPr>
            <p:cNvPr id="16" name="그림 15" descr="1.bmp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5621" y="96550"/>
              <a:ext cx="594591" cy="575032"/>
            </a:xfrm>
            <a:prstGeom prst="rect">
              <a:avLst/>
            </a:prstGeom>
          </p:spPr>
        </p:pic>
      </p:grpSp>
      <p:sp>
        <p:nvSpPr>
          <p:cNvPr id="17" name="TextBox 16"/>
          <p:cNvSpPr txBox="1"/>
          <p:nvPr/>
        </p:nvSpPr>
        <p:spPr>
          <a:xfrm>
            <a:off x="1246677" y="299936"/>
            <a:ext cx="5543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휴먼엑스포" pitchFamily="18" charset="-127"/>
                <a:ea typeface="휴먼엑스포" pitchFamily="18" charset="-127"/>
              </a:rPr>
              <a:t>7-1. </a:t>
            </a:r>
            <a:r>
              <a:rPr lang="ko-KR" altLang="en-US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휴먼엑스포" pitchFamily="18" charset="-127"/>
                <a:ea typeface="휴먼엑스포" pitchFamily="18" charset="-127"/>
              </a:rPr>
              <a:t>용기나 외장의 기재방법 설정</a:t>
            </a:r>
            <a:endParaRPr lang="ko-KR" altLang="en-US" sz="2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휴먼엑스포" pitchFamily="18" charset="-127"/>
              <a:ea typeface="휴먼엑스포" pitchFamily="18" charset="-127"/>
            </a:endParaRPr>
          </a:p>
        </p:txBody>
      </p:sp>
      <p:grpSp>
        <p:nvGrpSpPr>
          <p:cNvPr id="3" name="그룹 12"/>
          <p:cNvGrpSpPr/>
          <p:nvPr/>
        </p:nvGrpSpPr>
        <p:grpSpPr>
          <a:xfrm>
            <a:off x="425220" y="1105990"/>
            <a:ext cx="3732110" cy="448236"/>
            <a:chOff x="453600" y="-93228"/>
            <a:chExt cx="9906338" cy="1316598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9" name="모서리가 둥근 직사각형 18"/>
            <p:cNvSpPr/>
            <p:nvPr/>
          </p:nvSpPr>
          <p:spPr>
            <a:xfrm>
              <a:off x="453600" y="-93228"/>
              <a:ext cx="9906338" cy="1316598"/>
            </a:xfrm>
            <a:prstGeom prst="roundRect">
              <a:avLst>
                <a:gd name="adj" fmla="val 10000"/>
              </a:avLst>
            </a:prstGeom>
            <a:gradFill rotWithShape="1">
              <a:gsLst>
                <a:gs pos="0">
                  <a:srgbClr val="C0504D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C0504D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C0504D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 prstMaterial="plastic">
              <a:bevelT w="127000" h="25400" prst="relaxedInset"/>
            </a:sp3d>
          </p:spPr>
        </p:sp>
        <p:sp>
          <p:nvSpPr>
            <p:cNvPr id="20" name="모서리가 둥근 직사각형 4"/>
            <p:cNvSpPr/>
            <p:nvPr/>
          </p:nvSpPr>
          <p:spPr>
            <a:xfrm>
              <a:off x="1313656" y="0"/>
              <a:ext cx="4782343" cy="944562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49530" tIns="49530" rIns="49530" bIns="49530" numCol="1" spcCol="1270" anchor="t" anchorCtr="0">
              <a:noAutofit/>
            </a:bodyPr>
            <a:lstStyle/>
            <a:p>
              <a:pPr marL="0" marR="0" lvl="0" indent="0" algn="l" defTabSz="577850" eaLnBrk="1" fontAlgn="auto" latinLnBrk="1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3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  <a:p>
              <a:pPr marL="57150" marR="0" lvl="1" indent="-57150" algn="l" defTabSz="444500" eaLnBrk="1" fontAlgn="auto" latinLnBrk="1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endParaRPr kumimoji="0" lang="ko-KR" altLang="en-US" sz="10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  <a:p>
              <a:pPr marL="57150" marR="0" lvl="1" indent="-57150" algn="l" defTabSz="444500" eaLnBrk="1" fontAlgn="auto" latinLnBrk="1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endParaRPr kumimoji="0" lang="ko-KR" altLang="en-US" sz="10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</p:grpSp>
      <p:sp>
        <p:nvSpPr>
          <p:cNvPr id="21" name="직사각형 20"/>
          <p:cNvSpPr/>
          <p:nvPr/>
        </p:nvSpPr>
        <p:spPr>
          <a:xfrm>
            <a:off x="519826" y="1091133"/>
            <a:ext cx="41053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kern="0" dirty="0" smtClean="0">
                <a:solidFill>
                  <a:sysClr val="window" lastClr="FFFFFF">
                    <a:lumMod val="95000"/>
                  </a:sysClr>
                </a:solidFill>
                <a:latin typeface="휴먼엑스포" pitchFamily="18" charset="-127"/>
                <a:ea typeface="휴먼엑스포" pitchFamily="18" charset="-127"/>
              </a:rPr>
              <a:t>제조</a:t>
            </a:r>
            <a:r>
              <a:rPr kumimoji="0" lang="en-US" altLang="ko-KR" sz="2000" kern="0" dirty="0" smtClean="0">
                <a:solidFill>
                  <a:sysClr val="window" lastClr="FFFFFF">
                    <a:lumMod val="95000"/>
                  </a:sysClr>
                </a:solidFill>
                <a:latin typeface="휴먼엑스포" pitchFamily="18" charset="-127"/>
                <a:ea typeface="휴먼엑스포" pitchFamily="18" charset="-127"/>
              </a:rPr>
              <a:t>(</a:t>
            </a:r>
            <a:r>
              <a:rPr kumimoji="0" lang="ko-KR" altLang="en-US" sz="2000" kern="0" dirty="0" smtClean="0">
                <a:solidFill>
                  <a:sysClr val="window" lastClr="FFFFFF">
                    <a:lumMod val="95000"/>
                  </a:sysClr>
                </a:solidFill>
                <a:latin typeface="휴먼엑스포" pitchFamily="18" charset="-127"/>
                <a:ea typeface="휴먼엑스포" pitchFamily="18" charset="-127"/>
              </a:rPr>
              <a:t>수입</a:t>
            </a:r>
            <a:r>
              <a:rPr kumimoji="0" lang="en-US" altLang="ko-KR" sz="2000" kern="0" dirty="0" smtClean="0">
                <a:solidFill>
                  <a:sysClr val="window" lastClr="FFFFFF">
                    <a:lumMod val="95000"/>
                  </a:sysClr>
                </a:solidFill>
                <a:latin typeface="휴먼엑스포" pitchFamily="18" charset="-127"/>
                <a:ea typeface="휴먼엑스포" pitchFamily="18" charset="-127"/>
              </a:rPr>
              <a:t>)</a:t>
            </a:r>
            <a:r>
              <a:rPr kumimoji="0" lang="ko-KR" altLang="en-US" sz="2000" kern="0" dirty="0" smtClean="0">
                <a:solidFill>
                  <a:sysClr val="window" lastClr="FFFFFF">
                    <a:lumMod val="95000"/>
                  </a:sysClr>
                </a:solidFill>
                <a:latin typeface="휴먼엑스포" pitchFamily="18" charset="-127"/>
                <a:ea typeface="휴먼엑스포" pitchFamily="18" charset="-127"/>
              </a:rPr>
              <a:t>업자의 상호와 주소</a:t>
            </a:r>
            <a:endParaRPr kumimoji="0" lang="ko-KR" altLang="en-US" sz="2000" kern="0" dirty="0">
              <a:solidFill>
                <a:sysClr val="window" lastClr="FFFFFF">
                  <a:lumMod val="95000"/>
                </a:sysClr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425302" y="1541721"/>
            <a:ext cx="823013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pc="-100" dirty="0" smtClean="0">
                <a:latin typeface="맑은 고딕" pitchFamily="50" charset="-127"/>
                <a:ea typeface="맑은 고딕" pitchFamily="50" charset="-127"/>
              </a:rPr>
              <a:t>제조</a:t>
            </a:r>
            <a:r>
              <a:rPr lang="en-US" altLang="ko-KR" spc="-1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pc="-100" dirty="0" smtClean="0">
                <a:latin typeface="맑은 고딕" pitchFamily="50" charset="-127"/>
                <a:ea typeface="맑은 고딕" pitchFamily="50" charset="-127"/>
              </a:rPr>
              <a:t>수입</a:t>
            </a:r>
            <a:r>
              <a:rPr lang="en-US" altLang="ko-KR" spc="-100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pc="-100" dirty="0" smtClean="0">
                <a:latin typeface="맑은 고딕" pitchFamily="50" charset="-127"/>
                <a:ea typeface="맑은 고딕" pitchFamily="50" charset="-127"/>
              </a:rPr>
              <a:t>업 허가를 기준으로 작성하되</a:t>
            </a:r>
            <a:r>
              <a:rPr lang="en-US" altLang="ko-KR" spc="-1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pc="-100" dirty="0" smtClean="0">
                <a:latin typeface="맑은 고딕" pitchFamily="50" charset="-127"/>
                <a:ea typeface="맑은 고딕" pitchFamily="50" charset="-127"/>
              </a:rPr>
              <a:t>전화</a:t>
            </a:r>
            <a:r>
              <a:rPr lang="en-US" altLang="ko-KR" spc="-100" dirty="0" smtClean="0"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pc="-100" dirty="0" smtClean="0">
                <a:latin typeface="맑은 고딕" pitchFamily="50" charset="-127"/>
                <a:ea typeface="맑은 고딕" pitchFamily="50" charset="-127"/>
              </a:rPr>
              <a:t>팩스번호</a:t>
            </a:r>
            <a:r>
              <a:rPr lang="en-US" altLang="ko-KR" spc="-1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pc="-100" dirty="0" smtClean="0">
                <a:latin typeface="맑은 고딕" pitchFamily="50" charset="-127"/>
                <a:ea typeface="맑은 고딕" pitchFamily="50" charset="-127"/>
              </a:rPr>
              <a:t>홈페이지 주소 등 추가 가능</a:t>
            </a:r>
            <a:endParaRPr lang="ko-KR" altLang="en-US" spc="-100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37" name="그룹 12"/>
          <p:cNvGrpSpPr/>
          <p:nvPr/>
        </p:nvGrpSpPr>
        <p:grpSpPr>
          <a:xfrm>
            <a:off x="428766" y="2023934"/>
            <a:ext cx="3732110" cy="448236"/>
            <a:chOff x="453600" y="-93228"/>
            <a:chExt cx="9906338" cy="1316598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38" name="모서리가 둥근 직사각형 37"/>
            <p:cNvSpPr/>
            <p:nvPr/>
          </p:nvSpPr>
          <p:spPr>
            <a:xfrm>
              <a:off x="453600" y="-93228"/>
              <a:ext cx="9906338" cy="1316598"/>
            </a:xfrm>
            <a:prstGeom prst="roundRect">
              <a:avLst>
                <a:gd name="adj" fmla="val 10000"/>
              </a:avLst>
            </a:prstGeom>
            <a:gradFill rotWithShape="1">
              <a:gsLst>
                <a:gs pos="0">
                  <a:srgbClr val="C0504D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C0504D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C0504D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 prstMaterial="plastic">
              <a:bevelT w="127000" h="25400" prst="relaxedInset"/>
            </a:sp3d>
          </p:spPr>
          <p:txBody>
            <a:bodyPr/>
            <a:lstStyle/>
            <a:p>
              <a:r>
                <a:rPr lang="ko-KR" altLang="en-US" sz="2000" dirty="0" smtClean="0">
                  <a:solidFill>
                    <a:schemeClr val="bg1"/>
                  </a:solidFill>
                  <a:latin typeface="휴먼엑스포" pitchFamily="18" charset="-127"/>
                  <a:ea typeface="휴먼엑스포" pitchFamily="18" charset="-127"/>
                </a:rPr>
                <a:t>제조연월 또는 사용기한</a:t>
              </a:r>
              <a:endParaRPr lang="ko-KR" altLang="en-US" sz="2000" dirty="0">
                <a:solidFill>
                  <a:schemeClr val="bg1"/>
                </a:solidFill>
                <a:latin typeface="휴먼엑스포" pitchFamily="18" charset="-127"/>
                <a:ea typeface="휴먼엑스포" pitchFamily="18" charset="-127"/>
              </a:endParaRPr>
            </a:p>
          </p:txBody>
        </p:sp>
        <p:sp>
          <p:nvSpPr>
            <p:cNvPr id="39" name="모서리가 둥근 직사각형 4"/>
            <p:cNvSpPr/>
            <p:nvPr/>
          </p:nvSpPr>
          <p:spPr>
            <a:xfrm>
              <a:off x="1313656" y="0"/>
              <a:ext cx="4782343" cy="944562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49530" tIns="49530" rIns="49530" bIns="49530" numCol="1" spcCol="1270" anchor="t" anchorCtr="0">
              <a:noAutofit/>
            </a:bodyPr>
            <a:lstStyle/>
            <a:p>
              <a:pPr marL="0" marR="0" lvl="0" indent="0" algn="l" defTabSz="577850" eaLnBrk="1" fontAlgn="auto" latinLnBrk="1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3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  <a:p>
              <a:pPr marL="57150" marR="0" lvl="1" indent="-57150" algn="l" defTabSz="444500" eaLnBrk="1" fontAlgn="auto" latinLnBrk="1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endParaRPr kumimoji="0" lang="ko-KR" altLang="en-US" sz="10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  <a:p>
              <a:pPr marL="57150" marR="0" lvl="1" indent="-57150" algn="l" defTabSz="444500" eaLnBrk="1" fontAlgn="auto" latinLnBrk="1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endParaRPr kumimoji="0" lang="ko-KR" altLang="en-US" sz="10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새 이미지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966" t="67239" r="61453" b="20701"/>
          <a:stretch>
            <a:fillRect/>
          </a:stretch>
        </p:blipFill>
        <p:spPr>
          <a:xfrm>
            <a:off x="8312154" y="154723"/>
            <a:ext cx="803565" cy="75738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AutoShape 15"/>
          <p:cNvSpPr>
            <a:spLocks noChangeArrowheads="1"/>
          </p:cNvSpPr>
          <p:nvPr/>
        </p:nvSpPr>
        <p:spPr bwMode="gray">
          <a:xfrm>
            <a:off x="977645" y="237295"/>
            <a:ext cx="7486057" cy="591436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5">
                  <a:lumMod val="75000"/>
                </a:schemeClr>
              </a:gs>
              <a:gs pos="50000">
                <a:schemeClr val="accent3"/>
              </a:gs>
              <a:gs pos="100000">
                <a:schemeClr val="accent5">
                  <a:lumMod val="75000"/>
                </a:schemeClr>
              </a:gs>
            </a:gsLst>
            <a:lin ang="5400000" scaled="1"/>
          </a:gradFill>
          <a:ln w="28575" algn="ctr">
            <a:noFill/>
            <a:round/>
            <a:headEnd/>
            <a:tailEnd/>
          </a:ln>
          <a:effectLst>
            <a:innerShdw blurRad="63500" dist="50800" dir="81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 wrap="none" anchor="ctr"/>
          <a:lstStyle/>
          <a:p>
            <a:pPr>
              <a:defRPr/>
            </a:pPr>
            <a:endParaRPr lang="ko-KR" altLang="en-US" dirty="0"/>
          </a:p>
        </p:txBody>
      </p:sp>
      <p:grpSp>
        <p:nvGrpSpPr>
          <p:cNvPr id="14" name="그룹 38"/>
          <p:cNvGrpSpPr/>
          <p:nvPr/>
        </p:nvGrpSpPr>
        <p:grpSpPr>
          <a:xfrm>
            <a:off x="93092" y="192559"/>
            <a:ext cx="650480" cy="620653"/>
            <a:chOff x="37676" y="74849"/>
            <a:chExt cx="650480" cy="620653"/>
          </a:xfrm>
        </p:grpSpPr>
        <p:sp>
          <p:nvSpPr>
            <p:cNvPr id="15" name="AutoShape 15"/>
            <p:cNvSpPr>
              <a:spLocks noChangeArrowheads="1"/>
            </p:cNvSpPr>
            <p:nvPr/>
          </p:nvSpPr>
          <p:spPr bwMode="gray">
            <a:xfrm>
              <a:off x="37676" y="74849"/>
              <a:ext cx="650480" cy="62065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bg1"/>
                </a:gs>
                <a:gs pos="100000">
                  <a:schemeClr val="accent5">
                    <a:lumMod val="75000"/>
                  </a:schemeClr>
                </a:gs>
              </a:gsLst>
              <a:lin ang="5400000" scaled="1"/>
            </a:gradFill>
            <a:ln w="28575" algn="ctr">
              <a:noFill/>
              <a:round/>
              <a:headEnd/>
              <a:tailEnd/>
            </a:ln>
            <a:effectLst>
              <a:innerShdw blurRad="63500" dist="50800" dir="2700000">
                <a:prstClr val="black">
                  <a:alpha val="50000"/>
                </a:prstClr>
              </a:innerShdw>
              <a:reflection blurRad="6350" stA="52000" endA="300" endPos="35000" dir="5400000" sy="-100000" algn="bl" rotWithShape="0"/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pic>
          <p:nvPicPr>
            <p:cNvPr id="16" name="그림 15" descr="1.bmp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5621" y="96550"/>
              <a:ext cx="594591" cy="575032"/>
            </a:xfrm>
            <a:prstGeom prst="rect">
              <a:avLst/>
            </a:prstGeom>
          </p:spPr>
        </p:pic>
      </p:grpSp>
      <p:sp>
        <p:nvSpPr>
          <p:cNvPr id="17" name="TextBox 16"/>
          <p:cNvSpPr txBox="1"/>
          <p:nvPr/>
        </p:nvSpPr>
        <p:spPr>
          <a:xfrm>
            <a:off x="1246678" y="299936"/>
            <a:ext cx="5395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휴먼엑스포" pitchFamily="18" charset="-127"/>
                <a:ea typeface="휴먼엑스포" pitchFamily="18" charset="-127"/>
              </a:rPr>
              <a:t>7-2. </a:t>
            </a:r>
            <a:r>
              <a:rPr lang="ko-KR" altLang="en-US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휴먼엑스포" pitchFamily="18" charset="-127"/>
                <a:ea typeface="휴먼엑스포" pitchFamily="18" charset="-127"/>
              </a:rPr>
              <a:t>용기나 외장의 기재방법 설정</a:t>
            </a:r>
            <a:endParaRPr lang="ko-KR" altLang="en-US" sz="2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421182" y="1810863"/>
            <a:ext cx="8033785" cy="560197"/>
          </a:xfrm>
          <a:prstGeom prst="roundRect">
            <a:avLst>
              <a:gd name="adj" fmla="val 10000"/>
            </a:avLst>
          </a:prstGeom>
          <a:solidFill>
            <a:srgbClr val="C0504D">
              <a:tint val="50000"/>
              <a:hueOff val="0"/>
              <a:satOff val="0"/>
              <a:lumOff val="0"/>
              <a:alphaOff val="0"/>
            </a:srgbClr>
          </a:solidFill>
          <a:ln>
            <a:noFill/>
          </a:ln>
          <a:effectLst/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matte">
            <a:bevelT w="50800" h="19050" prst="relaxedInset"/>
            <a:contourClr>
              <a:sysClr val="window" lastClr="FFFFFF"/>
            </a:contourClr>
          </a:sp3d>
        </p:spPr>
      </p:sp>
      <p:grpSp>
        <p:nvGrpSpPr>
          <p:cNvPr id="19" name="그룹 12"/>
          <p:cNvGrpSpPr/>
          <p:nvPr/>
        </p:nvGrpSpPr>
        <p:grpSpPr>
          <a:xfrm>
            <a:off x="414586" y="1187302"/>
            <a:ext cx="3209747" cy="448236"/>
            <a:chOff x="453600" y="-93228"/>
            <a:chExt cx="5642399" cy="1316598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0" name="모서리가 둥근 직사각형 19"/>
            <p:cNvSpPr/>
            <p:nvPr/>
          </p:nvSpPr>
          <p:spPr>
            <a:xfrm>
              <a:off x="453600" y="-93228"/>
              <a:ext cx="5028006" cy="1316598"/>
            </a:xfrm>
            <a:prstGeom prst="roundRect">
              <a:avLst>
                <a:gd name="adj" fmla="val 10000"/>
              </a:avLst>
            </a:prstGeom>
            <a:gradFill rotWithShape="1">
              <a:gsLst>
                <a:gs pos="0">
                  <a:srgbClr val="C0504D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C0504D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C0504D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 prstMaterial="plastic">
              <a:bevelT w="127000" h="25400" prst="relaxedInset"/>
            </a:sp3d>
          </p:spPr>
          <p:txBody>
            <a:bodyPr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000" kern="0" dirty="0" smtClean="0">
                  <a:solidFill>
                    <a:sysClr val="window" lastClr="FFFFFF">
                      <a:lumMod val="95000"/>
                    </a:sysClr>
                  </a:solidFill>
                  <a:latin typeface="휴먼엑스포" pitchFamily="18" charset="-127"/>
                  <a:ea typeface="휴먼엑스포" pitchFamily="18" charset="-127"/>
                </a:rPr>
                <a:t>  중량 또는 포장단위</a:t>
              </a:r>
              <a:endParaRPr kumimoji="0" lang="ko-KR" altLang="en-US" sz="2000" kern="0" dirty="0">
                <a:solidFill>
                  <a:sysClr val="window" lastClr="FFFFFF">
                    <a:lumMod val="95000"/>
                  </a:sysClr>
                </a:solidFill>
                <a:latin typeface="휴먼엑스포" pitchFamily="18" charset="-127"/>
                <a:ea typeface="휴먼엑스포" pitchFamily="18" charset="-127"/>
              </a:endParaRPr>
            </a:p>
          </p:txBody>
        </p:sp>
        <p:sp>
          <p:nvSpPr>
            <p:cNvPr id="21" name="모서리가 둥근 직사각형 4"/>
            <p:cNvSpPr/>
            <p:nvPr/>
          </p:nvSpPr>
          <p:spPr>
            <a:xfrm>
              <a:off x="1313656" y="0"/>
              <a:ext cx="4782343" cy="944562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49530" tIns="49530" rIns="49530" bIns="49530" numCol="1" spcCol="1270" anchor="t" anchorCtr="0">
              <a:noAutofit/>
            </a:bodyPr>
            <a:lstStyle/>
            <a:p>
              <a:pPr marL="0" marR="0" lvl="0" indent="0" algn="l" defTabSz="577850" eaLnBrk="1" fontAlgn="auto" latinLnBrk="1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3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  <a:p>
              <a:pPr marL="57150" marR="0" lvl="1" indent="-57150" algn="l" defTabSz="444500" eaLnBrk="1" fontAlgn="auto" latinLnBrk="1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endParaRPr kumimoji="0" lang="ko-KR" altLang="en-US" sz="10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  <a:p>
              <a:pPr marL="57150" marR="0" lvl="1" indent="-57150" algn="l" defTabSz="444500" eaLnBrk="1" fontAlgn="auto" latinLnBrk="1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endParaRPr kumimoji="0" lang="ko-KR" altLang="en-US" sz="10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</p:grpSp>
      <p:sp>
        <p:nvSpPr>
          <p:cNvPr id="24" name="직사각형 23"/>
          <p:cNvSpPr/>
          <p:nvPr/>
        </p:nvSpPr>
        <p:spPr>
          <a:xfrm>
            <a:off x="636485" y="1909499"/>
            <a:ext cx="73869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허가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신고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사항을 토대로 판매되는 구체적인 단위</a:t>
            </a:r>
            <a:endParaRPr lang="ko-KR" altLang="en-US" sz="2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모서리가 둥근 직사각형 25"/>
          <p:cNvSpPr/>
          <p:nvPr/>
        </p:nvSpPr>
        <p:spPr>
          <a:xfrm>
            <a:off x="450029" y="2636874"/>
            <a:ext cx="2668855" cy="448236"/>
          </a:xfrm>
          <a:prstGeom prst="roundRect">
            <a:avLst>
              <a:gd name="adj" fmla="val 10000"/>
            </a:avLst>
          </a:prstGeom>
          <a:gradFill rotWithShape="1">
            <a:gsLst>
              <a:gs pos="0">
                <a:srgbClr val="C0504D">
                  <a:hueOff val="0"/>
                  <a:satOff val="0"/>
                  <a:lumOff val="0"/>
                  <a:alphaOff val="0"/>
                  <a:shade val="51000"/>
                  <a:satMod val="130000"/>
                </a:srgbClr>
              </a:gs>
              <a:gs pos="80000">
                <a:srgbClr val="C0504D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C0504D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txBody>
          <a:bodyPr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kern="0" dirty="0" smtClean="0">
                <a:solidFill>
                  <a:sysClr val="window" lastClr="FFFFFF">
                    <a:lumMod val="95000"/>
                  </a:sysClr>
                </a:solidFill>
                <a:latin typeface="휴먼엑스포" pitchFamily="18" charset="-127"/>
                <a:ea typeface="휴먼엑스포" pitchFamily="18" charset="-127"/>
              </a:rPr>
              <a:t>  </a:t>
            </a:r>
            <a:r>
              <a:rPr kumimoji="0" lang="en-US" altLang="ko-KR" sz="2000" kern="0" dirty="0" smtClean="0">
                <a:solidFill>
                  <a:sysClr val="window" lastClr="FFFFFF">
                    <a:lumMod val="95000"/>
                  </a:sysClr>
                </a:solidFill>
                <a:latin typeface="휴먼엑스포" pitchFamily="18" charset="-127"/>
                <a:ea typeface="휴먼엑스포" pitchFamily="18" charset="-127"/>
              </a:rPr>
              <a:t>“</a:t>
            </a:r>
            <a:r>
              <a:rPr kumimoji="0" lang="ko-KR" altLang="en-US" sz="2000" kern="0" dirty="0" smtClean="0">
                <a:solidFill>
                  <a:sysClr val="window" lastClr="FFFFFF">
                    <a:lumMod val="95000"/>
                  </a:sysClr>
                </a:solidFill>
                <a:latin typeface="휴먼엑스포" pitchFamily="18" charset="-127"/>
                <a:ea typeface="휴먼엑스포" pitchFamily="18" charset="-127"/>
              </a:rPr>
              <a:t>의료기기</a:t>
            </a:r>
            <a:r>
              <a:rPr kumimoji="0" lang="en-US" altLang="ko-KR" sz="2000" kern="0" dirty="0" smtClean="0">
                <a:solidFill>
                  <a:sysClr val="window" lastClr="FFFFFF">
                    <a:lumMod val="95000"/>
                  </a:sysClr>
                </a:solidFill>
                <a:latin typeface="휴먼엑스포" pitchFamily="18" charset="-127"/>
                <a:ea typeface="휴먼엑스포" pitchFamily="18" charset="-127"/>
              </a:rPr>
              <a:t>” </a:t>
            </a:r>
            <a:r>
              <a:rPr kumimoji="0" lang="ko-KR" altLang="en-US" sz="2000" kern="0" dirty="0" smtClean="0">
                <a:solidFill>
                  <a:sysClr val="window" lastClr="FFFFFF">
                    <a:lumMod val="95000"/>
                  </a:sysClr>
                </a:solidFill>
                <a:latin typeface="휴먼엑스포" pitchFamily="18" charset="-127"/>
                <a:ea typeface="휴먼엑스포" pitchFamily="18" charset="-127"/>
              </a:rPr>
              <a:t>표시</a:t>
            </a:r>
            <a:endParaRPr kumimoji="0" lang="ko-KR" altLang="en-US" sz="2000" kern="0" dirty="0">
              <a:solidFill>
                <a:sysClr val="window" lastClr="FFFFFF">
                  <a:lumMod val="95000"/>
                </a:sysClr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7" name="모서리가 둥근 직사각형 26"/>
          <p:cNvSpPr/>
          <p:nvPr/>
        </p:nvSpPr>
        <p:spPr>
          <a:xfrm>
            <a:off x="474344" y="3256891"/>
            <a:ext cx="8033785" cy="560197"/>
          </a:xfrm>
          <a:prstGeom prst="roundRect">
            <a:avLst>
              <a:gd name="adj" fmla="val 10000"/>
            </a:avLst>
          </a:prstGeom>
          <a:solidFill>
            <a:srgbClr val="C0504D">
              <a:tint val="50000"/>
              <a:hueOff val="0"/>
              <a:satOff val="0"/>
              <a:lumOff val="0"/>
              <a:alphaOff val="0"/>
            </a:srgbClr>
          </a:solidFill>
          <a:ln>
            <a:noFill/>
          </a:ln>
          <a:effectLst/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matte">
            <a:bevelT w="50800" h="19050" prst="relaxedInset"/>
            <a:contourClr>
              <a:sysClr val="window" lastClr="FFFFFF"/>
            </a:contourClr>
          </a:sp3d>
        </p:spPr>
        <p:txBody>
          <a:bodyPr/>
          <a:lstStyle/>
          <a:p>
            <a:endParaRPr lang="ko-KR" altLang="en-US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629396" y="3337806"/>
            <a:ext cx="73869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굵은 글씨 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또는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b="1" dirty="0" err="1" smtClean="0">
                <a:latin typeface="맑은 고딕" pitchFamily="50" charset="-127"/>
                <a:ea typeface="맑은 고딕" pitchFamily="50" charset="-127"/>
              </a:rPr>
              <a:t>글상자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등을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 사용하여 기재</a:t>
            </a:r>
            <a:endParaRPr lang="ko-KR" altLang="en-US" sz="20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" name="모서리가 둥근 직사각형 28"/>
          <p:cNvSpPr/>
          <p:nvPr/>
        </p:nvSpPr>
        <p:spPr>
          <a:xfrm>
            <a:off x="393663" y="4179449"/>
            <a:ext cx="8176179" cy="2093760"/>
          </a:xfrm>
          <a:prstGeom prst="roundRect">
            <a:avLst>
              <a:gd name="adj" fmla="val 10000"/>
            </a:avLst>
          </a:prstGeom>
          <a:solidFill>
            <a:srgbClr val="9BBB59">
              <a:tint val="50000"/>
              <a:hueOff val="0"/>
              <a:satOff val="0"/>
              <a:lumOff val="0"/>
              <a:alphaOff val="0"/>
            </a:srgbClr>
          </a:solidFill>
          <a:ln>
            <a:noFill/>
          </a:ln>
          <a:effectLst/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matte">
            <a:bevelT w="50800" h="19050" prst="relaxedInset"/>
            <a:contourClr>
              <a:sysClr val="window" lastClr="FFFFFF"/>
            </a:contourClr>
          </a:sp3d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◈ </a:t>
            </a:r>
            <a:r>
              <a:rPr lang="en-US" altLang="ko-KR" sz="2000" spc="-100" dirty="0" smtClean="0">
                <a:latin typeface="맑은 고딕" pitchFamily="50" charset="-127"/>
                <a:ea typeface="맑은 고딕" pitchFamily="50" charset="-127"/>
              </a:rPr>
              <a:t>“</a:t>
            </a:r>
            <a:r>
              <a:rPr lang="ko-KR" altLang="en-US" sz="2000" spc="-100" dirty="0" smtClean="0">
                <a:latin typeface="맑은 고딕" pitchFamily="50" charset="-127"/>
                <a:ea typeface="맑은 고딕" pitchFamily="50" charset="-127"/>
              </a:rPr>
              <a:t>용기 등의 기재사항</a:t>
            </a:r>
            <a:r>
              <a:rPr lang="en-US" altLang="ko-KR" sz="2000" spc="-100" dirty="0" smtClean="0">
                <a:latin typeface="맑은 고딕" pitchFamily="50" charset="-127"/>
                <a:ea typeface="맑은 고딕" pitchFamily="50" charset="-127"/>
              </a:rPr>
              <a:t>”</a:t>
            </a:r>
            <a:r>
              <a:rPr lang="ko-KR" altLang="en-US" sz="2000" spc="-100" dirty="0" smtClean="0">
                <a:latin typeface="맑은 고딕" pitchFamily="50" charset="-127"/>
                <a:ea typeface="맑은 고딕" pitchFamily="50" charset="-127"/>
              </a:rPr>
              <a:t>을 용기나 외장에 기재할 수 없는 경우</a:t>
            </a:r>
            <a:r>
              <a:rPr lang="en-US" altLang="ko-KR" sz="2000" spc="-100" dirty="0" smtClean="0"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2000" spc="-100" dirty="0" smtClean="0">
                <a:latin typeface="맑은 고딕" pitchFamily="50" charset="-127"/>
                <a:ea typeface="맑은 고딕" pitchFamily="50" charset="-127"/>
              </a:rPr>
              <a:t> 외부의 </a:t>
            </a:r>
            <a:endParaRPr lang="en-US" altLang="ko-KR" sz="2000" spc="-1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spc="-100" dirty="0" smtClean="0">
                <a:latin typeface="맑은 고딕" pitchFamily="50" charset="-127"/>
                <a:ea typeface="맑은 고딕" pitchFamily="50" charset="-127"/>
              </a:rPr>
              <a:t>     </a:t>
            </a:r>
            <a:r>
              <a:rPr lang="ko-KR" altLang="en-US" sz="2000" spc="-100" dirty="0" smtClean="0">
                <a:latin typeface="맑은 고딕" pitchFamily="50" charset="-127"/>
                <a:ea typeface="맑은 고딕" pitchFamily="50" charset="-127"/>
              </a:rPr>
              <a:t>용기나 포장에 기재</a:t>
            </a:r>
            <a:endParaRPr lang="en-US" altLang="ko-KR" sz="2000" spc="-1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  - </a:t>
            </a:r>
            <a:r>
              <a:rPr lang="ko-KR" altLang="en-US" sz="2000" spc="-100" dirty="0" smtClean="0">
                <a:latin typeface="맑은 고딕" pitchFamily="50" charset="-127"/>
                <a:ea typeface="맑은 고딕" pitchFamily="50" charset="-127"/>
              </a:rPr>
              <a:t>이 경우에도 </a:t>
            </a:r>
            <a:r>
              <a:rPr lang="ko-KR" altLang="en-US" sz="2000" b="1" spc="-100" dirty="0" smtClean="0">
                <a:latin typeface="맑은 고딕" pitchFamily="50" charset="-127"/>
                <a:ea typeface="맑은 고딕" pitchFamily="50" charset="-127"/>
              </a:rPr>
              <a:t>제품명</a:t>
            </a:r>
            <a:r>
              <a:rPr lang="ko-KR" altLang="en-US" sz="2000" spc="-100" dirty="0" smtClean="0">
                <a:latin typeface="맑은 고딕" pitchFamily="50" charset="-127"/>
                <a:ea typeface="맑은 고딕" pitchFamily="50" charset="-127"/>
              </a:rPr>
              <a:t>과</a:t>
            </a:r>
            <a:r>
              <a:rPr lang="ko-KR" altLang="en-US" sz="2000" b="1" spc="-100" dirty="0" smtClean="0">
                <a:latin typeface="맑은 고딕" pitchFamily="50" charset="-127"/>
                <a:ea typeface="맑은 고딕" pitchFamily="50" charset="-127"/>
              </a:rPr>
              <a:t> 제조</a:t>
            </a:r>
            <a:r>
              <a:rPr lang="en-US" altLang="ko-KR" sz="2000" b="1" spc="-1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b="1" spc="-100" dirty="0" smtClean="0">
                <a:latin typeface="맑은 고딕" pitchFamily="50" charset="-127"/>
                <a:ea typeface="맑은 고딕" pitchFamily="50" charset="-127"/>
              </a:rPr>
              <a:t>수입</a:t>
            </a:r>
            <a:r>
              <a:rPr lang="en-US" altLang="ko-KR" sz="2000" b="1" spc="-100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2000" b="1" spc="-100" dirty="0" smtClean="0">
                <a:latin typeface="맑은 고딕" pitchFamily="50" charset="-127"/>
                <a:ea typeface="맑은 고딕" pitchFamily="50" charset="-127"/>
              </a:rPr>
              <a:t>업자의 상호</a:t>
            </a:r>
            <a:r>
              <a:rPr lang="ko-KR" altLang="en-US" sz="2000" spc="-100" dirty="0" smtClean="0">
                <a:latin typeface="맑은 고딕" pitchFamily="50" charset="-127"/>
                <a:ea typeface="맑은 고딕" pitchFamily="50" charset="-127"/>
              </a:rPr>
              <a:t>는</a:t>
            </a:r>
            <a:r>
              <a:rPr lang="ko-KR" altLang="en-US" sz="2000" b="1" spc="-100" dirty="0" smtClean="0">
                <a:latin typeface="맑은 고딕" pitchFamily="50" charset="-127"/>
                <a:ea typeface="맑은 고딕" pitchFamily="50" charset="-127"/>
              </a:rPr>
              <a:t> 용기나 </a:t>
            </a:r>
            <a:r>
              <a:rPr lang="en-US" altLang="ko-KR" sz="2000" b="1" spc="-1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b="1" spc="-100" dirty="0" smtClean="0">
                <a:latin typeface="맑은 고딕" pitchFamily="50" charset="-127"/>
                <a:ea typeface="맑은 고딕" pitchFamily="50" charset="-127"/>
              </a:rPr>
              <a:t>외장에 기재</a:t>
            </a:r>
            <a:endParaRPr lang="en-US" altLang="ko-KR" sz="2000" b="1" spc="-1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latin typeface="맑은 고딕" pitchFamily="50" charset="-127"/>
              <a:ea typeface="맑은 고딕" pitchFamily="50" charset="-127"/>
            </a:endParaRPr>
          </a:p>
          <a:p>
            <a:endParaRPr lang="ko-KR" altLang="en-US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테크닉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10482</TotalTime>
  <Words>1155</Words>
  <Application>Microsoft Office PowerPoint</Application>
  <PresentationFormat>화면 슬라이드 쇼(4:3)</PresentationFormat>
  <Paragraphs>151</Paragraphs>
  <Slides>15</Slides>
  <Notes>6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16" baseType="lpstr">
      <vt:lpstr>기본 디자인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</vt:vector>
  </TitlesOfParts>
  <Company>designpark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jisun</dc:creator>
  <cp:lastModifiedBy>user</cp:lastModifiedBy>
  <cp:revision>779</cp:revision>
  <dcterms:created xsi:type="dcterms:W3CDTF">2011-01-10T04:57:27Z</dcterms:created>
  <dcterms:modified xsi:type="dcterms:W3CDTF">2012-12-17T08:33:49Z</dcterms:modified>
</cp:coreProperties>
</file>