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9"/>
  </p:notesMasterIdLst>
  <p:handoutMasterIdLst>
    <p:handoutMasterId r:id="rId20"/>
  </p:handoutMasterIdLst>
  <p:sldIdLst>
    <p:sldId id="315" r:id="rId2"/>
    <p:sldId id="281" r:id="rId3"/>
    <p:sldId id="280" r:id="rId4"/>
    <p:sldId id="292" r:id="rId5"/>
    <p:sldId id="293" r:id="rId6"/>
    <p:sldId id="294" r:id="rId7"/>
    <p:sldId id="305" r:id="rId8"/>
    <p:sldId id="306" r:id="rId9"/>
    <p:sldId id="316" r:id="rId10"/>
    <p:sldId id="308" r:id="rId11"/>
    <p:sldId id="309" r:id="rId12"/>
    <p:sldId id="310" r:id="rId13"/>
    <p:sldId id="311" r:id="rId14"/>
    <p:sldId id="313" r:id="rId15"/>
    <p:sldId id="314" r:id="rId16"/>
    <p:sldId id="312" r:id="rId17"/>
    <p:sldId id="278" r:id="rId18"/>
  </p:sldIdLst>
  <p:sldSz cx="9144000" cy="6858000" type="screen4x3"/>
  <p:notesSz cx="6670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99"/>
    <a:srgbClr val="0000FF"/>
    <a:srgbClr val="66FFFF"/>
    <a:srgbClr val="FFCCFF"/>
    <a:srgbClr val="6600CC"/>
    <a:srgbClr val="009900"/>
    <a:srgbClr val="FF99CC"/>
    <a:srgbClr val="0000CC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6" autoAdjust="0"/>
    <p:restoredTop sz="96412" autoAdjust="0"/>
  </p:normalViewPr>
  <p:slideViewPr>
    <p:cSldViewPr>
      <p:cViewPr>
        <p:scale>
          <a:sx n="90" d="100"/>
          <a:sy n="90" d="100"/>
        </p:scale>
        <p:origin x="-2244" y="-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908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93630-B4A2-4CA5-AE59-D95B04AB7BCB}" type="datetimeFigureOut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1340"/>
            <a:ext cx="28908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778250" y="9431340"/>
            <a:ext cx="28908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91673-1F15-412C-821C-0CB3948238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778505" y="3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DC3ACC-34F9-4C57-AC81-D21664ED30C0}" type="datetimeFigureOut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67068" y="4716662"/>
            <a:ext cx="533654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1602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778505" y="9431602"/>
            <a:ext cx="289062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7C86E-AAB7-4078-A107-42343EC689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80AFCCA-AA1C-4B4D-8008-8D393518E32A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4E6C-05D0-4ABE-9158-1D3EDAB21EE9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07B53-C1CB-42A9-9FC9-BA34BC8528C2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7F855-3D88-4961-84E3-95A8012CF861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A5A3E-2687-4794-952D-AECD2442A559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83234-DBE5-4474-890D-3AF70014D7A7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E9A6C-1431-4E16-857A-28C4F882066C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18258-9C9B-4BAD-ACB7-9945FE6B8369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2401-175D-4204-A37F-215E274B278B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EEC7-A12C-4634-8444-6A5FC5EE1B77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10DA6-44A0-4F21-A0D0-35618B1475FE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4493-8DC2-4666-85AD-277D0002F2FA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508479" y="59607"/>
            <a:ext cx="7797451" cy="589659"/>
          </a:xfrm>
          <a:prstGeom prst="rect">
            <a:avLst/>
          </a:prstGeom>
        </p:spPr>
        <p:txBody>
          <a:bodyPr/>
          <a:lstStyle>
            <a:lvl1pPr>
              <a:defRPr sz="2600" b="0" spc="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8451850" y="6532563"/>
            <a:ext cx="420688" cy="365125"/>
          </a:xfrm>
        </p:spPr>
        <p:txBody>
          <a:bodyPr lIns="0" tIns="0" rIns="0" bIns="0"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EC152A2-3204-43D3-B19A-4696F83D64BE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4A7FB-C71A-41D3-AE0D-A4758DFB0745}" type="datetime1">
              <a:rPr lang="ko-KR" altLang="en-US" smtClean="0"/>
              <a:pPr/>
              <a:t>2015-03-23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D1CD4-AA19-49A6-8DE4-E838298FD1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416801" y="1927464"/>
          <a:ext cx="8305801" cy="3624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7977"/>
                <a:gridCol w="3888843"/>
                <a:gridCol w="2678981"/>
              </a:tblGrid>
              <a:tr h="84972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/>
                        <a:t>내용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/>
                        <a:t>진행자</a:t>
                      </a:r>
                      <a:endParaRPr lang="ko-KR" altLang="en-US" dirty="0"/>
                    </a:p>
                  </a:txBody>
                  <a:tcPr anchor="ctr"/>
                </a:tc>
              </a:tr>
              <a:tr h="924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/>
                        <a:t>10:00 ~ 10:10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개회사</a:t>
                      </a:r>
                      <a:endParaRPr lang="ko-KR" alt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보험평가과장</a:t>
                      </a:r>
                      <a:endParaRPr lang="en-US" altLang="ko-KR" sz="1600" dirty="0" smtClean="0"/>
                    </a:p>
                  </a:txBody>
                  <a:tcPr anchor="ctr"/>
                </a:tc>
              </a:tr>
              <a:tr h="924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/>
                        <a:t>10:10 ~ 10:40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원가조사 결과 안내 </a:t>
                      </a:r>
                      <a:endParaRPr lang="en-US" altLang="ko-KR" sz="20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재료기획부 김경화 차장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  <a:tr h="924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/>
                        <a:t>10:40 ~ 12:00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000" b="1" dirty="0" smtClean="0"/>
                        <a:t>질의 응답</a:t>
                      </a:r>
                      <a:endParaRPr lang="ko-KR" alt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보험평가과장</a:t>
                      </a:r>
                      <a:endParaRPr lang="en-US" altLang="ko-KR" sz="160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/>
                        <a:t>치료재료실장</a:t>
                      </a:r>
                      <a:endParaRPr lang="ko-KR" altLang="en-US" sz="16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229" name="그림 65" descr="03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0869" y="805309"/>
            <a:ext cx="592138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2902917" y="943991"/>
            <a:ext cx="27492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>
                <a:latin typeface="휴먼엑스포" pitchFamily="18" charset="-127"/>
                <a:ea typeface="휴먼엑스포" pitchFamily="18" charset="-127"/>
              </a:rPr>
              <a:t>일정 </a:t>
            </a:r>
            <a:r>
              <a:rPr lang="ko-KR" altLang="en-US" sz="2800" b="1" dirty="0">
                <a:latin typeface="휴먼엑스포" pitchFamily="18" charset="-127"/>
                <a:ea typeface="휴먼엑스포" pitchFamily="18" charset="-127"/>
              </a:rPr>
              <a:t>안내 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39" descr="053.png"/>
          <p:cNvPicPr>
            <a:picLocks noChangeAspect="1"/>
          </p:cNvPicPr>
          <p:nvPr/>
        </p:nvPicPr>
        <p:blipFill>
          <a:blip r:embed="rId4" cstate="print"/>
          <a:srcRect t="123"/>
          <a:stretch>
            <a:fillRect/>
          </a:stretch>
        </p:blipFill>
        <p:spPr bwMode="auto">
          <a:xfrm>
            <a:off x="0" y="0"/>
            <a:ext cx="9144000" cy="5705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제목 1"/>
          <p:cNvSpPr txBox="1">
            <a:spLocks/>
          </p:cNvSpPr>
          <p:nvPr/>
        </p:nvSpPr>
        <p:spPr>
          <a:xfrm>
            <a:off x="179512" y="1317079"/>
            <a:ext cx="741682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4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치료재료 원가조사 설명회</a:t>
            </a:r>
            <a:endParaRPr lang="en-US" altLang="ko-KR" sz="44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38914" name="Object 5"/>
          <p:cNvGraphicFramePr>
            <a:graphicFrameLocks noChangeAspect="1"/>
          </p:cNvGraphicFramePr>
          <p:nvPr/>
        </p:nvGraphicFramePr>
        <p:xfrm>
          <a:off x="5921309" y="5949280"/>
          <a:ext cx="3024336" cy="688197"/>
        </p:xfrm>
        <a:graphic>
          <a:graphicData uri="http://schemas.openxmlformats.org/presentationml/2006/ole">
            <p:oleObj spid="_x0000_s38914" name="Image" r:id="rId5" imgW="4632577" imgH="1054521" progId="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593070" y="5328261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tx2"/>
                </a:solidFill>
                <a:latin typeface="+mn-ea"/>
              </a:rPr>
              <a:t>2015. 3. 23.</a:t>
            </a:r>
            <a:endParaRPr lang="ko-KR" altLang="en-US" dirty="0">
              <a:solidFill>
                <a:schemeClr val="tx2"/>
              </a:solidFill>
              <a:latin typeface="+mn-ea"/>
            </a:endParaRPr>
          </a:p>
        </p:txBody>
      </p:sp>
      <p:pic>
        <p:nvPicPr>
          <p:cNvPr id="8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6" cstate="print"/>
          <a:srcRect l="20584" t="33779" r="25580" b="52498"/>
          <a:stretch>
            <a:fillRect/>
          </a:stretch>
        </p:blipFill>
        <p:spPr bwMode="auto">
          <a:xfrm>
            <a:off x="181934" y="5978426"/>
            <a:ext cx="2160241" cy="642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563888" y="915685"/>
            <a:ext cx="165618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000" b="1" cap="none" spc="0" dirty="0" smtClean="0">
                <a:ln w="635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333399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목 차 </a:t>
            </a:r>
            <a:endParaRPr lang="en-US" altLang="ko-KR" sz="4000" b="1" cap="none" spc="0" dirty="0">
              <a:ln w="635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333399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35696" y="2132856"/>
            <a:ext cx="5940005" cy="3270126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1.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조사개요</a:t>
            </a:r>
            <a:endParaRPr lang="en-US" altLang="ko-KR" sz="2400" b="1" dirty="0" smtClean="0">
              <a:solidFill>
                <a:schemeClr val="tx2"/>
              </a:solidFill>
              <a:latin typeface="+mn-ea"/>
            </a:endParaRP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2.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상한금액 조정기준</a:t>
            </a:r>
            <a:endParaRPr lang="en-US" altLang="ko-KR" sz="2400" b="1" dirty="0" smtClean="0">
              <a:solidFill>
                <a:schemeClr val="tx2"/>
              </a:solidFill>
              <a:latin typeface="+mn-ea"/>
            </a:endParaRP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3.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개선사항</a:t>
            </a: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4.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조사결과</a:t>
            </a: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5.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사전열람 및 의견제출</a:t>
            </a:r>
            <a:endParaRPr lang="en-US" altLang="ko-KR" sz="2400" b="1" dirty="0" smtClean="0">
              <a:solidFill>
                <a:schemeClr val="tx2"/>
              </a:solidFill>
              <a:latin typeface="+mn-ea"/>
            </a:endParaRPr>
          </a:p>
          <a:p>
            <a:pPr>
              <a:spcBef>
                <a:spcPts val="1000"/>
              </a:spcBef>
              <a:spcAft>
                <a:spcPts val="500"/>
              </a:spcAft>
            </a:pPr>
            <a:r>
              <a:rPr lang="en-US" altLang="ko-KR" sz="2400" b="1" dirty="0" smtClean="0">
                <a:solidFill>
                  <a:schemeClr val="tx2"/>
                </a:solidFill>
                <a:latin typeface="+mn-ea"/>
              </a:rPr>
              <a:t> 6.  </a:t>
            </a:r>
            <a:r>
              <a:rPr lang="ko-KR" altLang="en-US" sz="2400" b="1" dirty="0" smtClean="0">
                <a:solidFill>
                  <a:schemeClr val="tx2"/>
                </a:solidFill>
                <a:latin typeface="+mn-ea"/>
              </a:rPr>
              <a:t>향후 추진일정</a:t>
            </a:r>
            <a:endParaRPr lang="en-US" altLang="ko-KR" sz="2400" b="1" dirty="0" smtClean="0">
              <a:solidFill>
                <a:schemeClr val="tx2"/>
              </a:solidFill>
              <a:latin typeface="+mn-ea"/>
            </a:endParaRPr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7380312" y="260648"/>
          <a:ext cx="1512168" cy="712499"/>
        </p:xfrm>
        <a:graphic>
          <a:graphicData uri="http://schemas.openxmlformats.org/presentationml/2006/ole">
            <p:oleObj spid="_x0000_s16386" name="Image" r:id="rId3" imgW="4599441" imgH="216658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73730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조사개요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1895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관련근거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 </a:t>
            </a:r>
            <a:r>
              <a:rPr lang="ko-KR" altLang="en-US" b="1" dirty="0" smtClean="0">
                <a:latin typeface="+mn-ea"/>
              </a:rPr>
              <a:t>국민건강보험 요양급여의 기준에 관한 규칙」제</a:t>
            </a:r>
            <a:r>
              <a:rPr lang="en-US" altLang="ko-KR" b="1" dirty="0" smtClean="0">
                <a:latin typeface="+mn-ea"/>
              </a:rPr>
              <a:t>13</a:t>
            </a:r>
            <a:r>
              <a:rPr lang="ko-KR" altLang="en-US" b="1" dirty="0" smtClean="0">
                <a:latin typeface="+mn-ea"/>
              </a:rPr>
              <a:t>조제</a:t>
            </a:r>
            <a:r>
              <a:rPr lang="en-US" altLang="ko-KR" b="1" dirty="0" smtClean="0">
                <a:latin typeface="+mn-ea"/>
              </a:rPr>
              <a:t>3</a:t>
            </a:r>
            <a:r>
              <a:rPr lang="ko-KR" altLang="en-US" b="1" dirty="0" smtClean="0">
                <a:latin typeface="+mn-ea"/>
              </a:rPr>
              <a:t>항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직권결정 및 조정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「행위</a:t>
            </a:r>
            <a:r>
              <a:rPr lang="en-US" altLang="ko-KR" b="1" dirty="0" smtClean="0">
                <a:latin typeface="+mn-ea"/>
              </a:rPr>
              <a:t>․</a:t>
            </a:r>
            <a:r>
              <a:rPr lang="ko-KR" altLang="en-US" b="1" dirty="0" smtClean="0">
                <a:latin typeface="+mn-ea"/>
              </a:rPr>
              <a:t>치료재료 등의 결정 및 조정 기준」제</a:t>
            </a:r>
            <a:r>
              <a:rPr lang="en-US" altLang="ko-KR" b="1" dirty="0" smtClean="0">
                <a:latin typeface="+mn-ea"/>
              </a:rPr>
              <a:t>10</a:t>
            </a:r>
            <a:r>
              <a:rPr lang="ko-KR" altLang="en-US" b="1" dirty="0" smtClean="0">
                <a:latin typeface="+mn-ea"/>
              </a:rPr>
              <a:t>조제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항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직권에 의한 결정 및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ko-KR" altLang="en-US" b="1" dirty="0" smtClean="0">
                <a:latin typeface="+mn-ea"/>
              </a:rPr>
              <a:t>     조정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및 제 </a:t>
            </a:r>
            <a:r>
              <a:rPr lang="en-US" altLang="ko-KR" b="1" dirty="0" smtClean="0">
                <a:latin typeface="+mn-ea"/>
              </a:rPr>
              <a:t>11</a:t>
            </a:r>
            <a:r>
              <a:rPr lang="ko-KR" altLang="en-US" b="1" dirty="0" smtClean="0">
                <a:latin typeface="+mn-ea"/>
              </a:rPr>
              <a:t>조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자료제출의 요구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7652" y="3965332"/>
            <a:ext cx="8456835" cy="1479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조사배경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건강보험 치료재료에 대하여 제조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수입원가 대비 현 상한금액의 적정성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</a:t>
            </a:r>
            <a:r>
              <a:rPr lang="ko-KR" altLang="en-US" b="1" dirty="0" smtClean="0">
                <a:latin typeface="+mn-ea"/>
              </a:rPr>
              <a:t> 여부에 대한 조사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78850" name="Image" r:id="rId3" imgW="4632577" imgH="1054521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59334" y="1124744"/>
            <a:ext cx="8433146" cy="231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조사대상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smtClean="0">
                <a:latin typeface="+mn-ea"/>
              </a:rPr>
              <a:t>대상품목 </a:t>
            </a:r>
            <a:r>
              <a:rPr lang="en-US" altLang="ko-KR" b="1" dirty="0" smtClean="0">
                <a:latin typeface="+mn-ea"/>
              </a:rPr>
              <a:t>: 7</a:t>
            </a:r>
            <a:r>
              <a:rPr lang="ko-KR" altLang="en-US" b="1" dirty="0" smtClean="0">
                <a:latin typeface="+mn-ea"/>
              </a:rPr>
              <a:t>개 </a:t>
            </a:r>
            <a:r>
              <a:rPr lang="ko-KR" altLang="en-US" b="1" dirty="0" err="1" smtClean="0">
                <a:latin typeface="+mn-ea"/>
              </a:rPr>
              <a:t>품목군</a:t>
            </a:r>
            <a:r>
              <a:rPr lang="en-US" altLang="ko-KR" b="1" dirty="0" smtClean="0">
                <a:latin typeface="+mn-ea"/>
              </a:rPr>
              <a:t>(A.C.D.G.H.I.K)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 7</a:t>
            </a:r>
            <a:r>
              <a:rPr lang="ko-KR" altLang="en-US" b="1" dirty="0" smtClean="0">
                <a:latin typeface="+mn-ea"/>
              </a:rPr>
              <a:t>개 </a:t>
            </a:r>
            <a:r>
              <a:rPr lang="ko-KR" altLang="en-US" b="1" dirty="0" err="1" smtClean="0">
                <a:latin typeface="+mn-ea"/>
              </a:rPr>
              <a:t>품목군</a:t>
            </a:r>
            <a:r>
              <a:rPr lang="ko-KR" altLang="en-US" b="1" dirty="0" smtClean="0">
                <a:latin typeface="+mn-ea"/>
              </a:rPr>
              <a:t> 중 </a:t>
            </a:r>
            <a:r>
              <a:rPr lang="en-US" altLang="ko-KR" b="1" dirty="0" smtClean="0">
                <a:latin typeface="+mn-ea"/>
              </a:rPr>
              <a:t>’13</a:t>
            </a:r>
            <a:r>
              <a:rPr lang="ko-KR" altLang="en-US" b="1" dirty="0" smtClean="0">
                <a:latin typeface="+mn-ea"/>
              </a:rPr>
              <a:t>년도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청구실적이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없는 품목은 제외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• </a:t>
            </a:r>
            <a:r>
              <a:rPr lang="ko-KR" altLang="en-US" b="1" dirty="0" smtClean="0">
                <a:latin typeface="+mn-ea"/>
              </a:rPr>
              <a:t>방사선동위원소</a:t>
            </a:r>
            <a:r>
              <a:rPr lang="en-US" altLang="ko-KR" b="1" dirty="0" smtClean="0">
                <a:latin typeface="+mn-ea"/>
              </a:rPr>
              <a:t>(A), </a:t>
            </a:r>
            <a:r>
              <a:rPr lang="ko-KR" altLang="en-US" b="1" dirty="0" smtClean="0">
                <a:latin typeface="+mn-ea"/>
              </a:rPr>
              <a:t>골절고정용군</a:t>
            </a:r>
            <a:r>
              <a:rPr lang="en-US" altLang="ko-KR" b="1" dirty="0" smtClean="0">
                <a:latin typeface="+mn-ea"/>
              </a:rPr>
              <a:t>(C), </a:t>
            </a:r>
            <a:r>
              <a:rPr lang="ko-KR" altLang="en-US" b="1" dirty="0" err="1" smtClean="0">
                <a:latin typeface="+mn-ea"/>
              </a:rPr>
              <a:t>관절경수술관련용군</a:t>
            </a:r>
            <a:r>
              <a:rPr lang="en-US" altLang="ko-KR" b="1" dirty="0" smtClean="0">
                <a:latin typeface="+mn-ea"/>
              </a:rPr>
              <a:t>(D), 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  </a:t>
            </a:r>
            <a:r>
              <a:rPr lang="ko-KR" altLang="en-US" b="1" dirty="0" smtClean="0">
                <a:latin typeface="+mn-ea"/>
              </a:rPr>
              <a:t>흉부외과용군</a:t>
            </a:r>
            <a:r>
              <a:rPr lang="en-US" altLang="ko-KR" b="1" dirty="0" smtClean="0">
                <a:latin typeface="+mn-ea"/>
              </a:rPr>
              <a:t>(G), </a:t>
            </a:r>
            <a:r>
              <a:rPr lang="ko-KR" altLang="en-US" b="1" dirty="0" smtClean="0">
                <a:latin typeface="+mn-ea"/>
              </a:rPr>
              <a:t>신경외과용군</a:t>
            </a:r>
            <a:r>
              <a:rPr lang="en-US" altLang="ko-KR" b="1" dirty="0" smtClean="0">
                <a:latin typeface="+mn-ea"/>
              </a:rPr>
              <a:t>(H), </a:t>
            </a:r>
            <a:r>
              <a:rPr lang="ko-KR" altLang="en-US" b="1" dirty="0" smtClean="0">
                <a:latin typeface="+mn-ea"/>
              </a:rPr>
              <a:t>안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smtClean="0">
                <a:latin typeface="+mn-ea"/>
              </a:rPr>
              <a:t>이비인후과용군</a:t>
            </a:r>
            <a:r>
              <a:rPr lang="en-US" altLang="ko-KR" b="1" dirty="0" smtClean="0">
                <a:latin typeface="+mn-ea"/>
              </a:rPr>
              <a:t>(I), </a:t>
            </a:r>
            <a:r>
              <a:rPr lang="ko-KR" altLang="en-US" b="1" dirty="0" smtClean="0">
                <a:latin typeface="+mn-ea"/>
              </a:rPr>
              <a:t>일반재료군</a:t>
            </a:r>
            <a:r>
              <a:rPr lang="en-US" altLang="ko-KR" b="1" dirty="0" smtClean="0">
                <a:latin typeface="+mn-ea"/>
              </a:rPr>
              <a:t>(K)</a:t>
            </a:r>
            <a:r>
              <a:rPr lang="ko-KR" altLang="en-US" b="1" dirty="0" smtClean="0">
                <a:latin typeface="+mn-ea"/>
              </a:rPr>
              <a:t> 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7652" y="4100255"/>
            <a:ext cx="8456835" cy="1064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조사범위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 ‘13.1</a:t>
            </a:r>
            <a:r>
              <a:rPr lang="ko-KR" altLang="en-US" b="1" dirty="0" smtClean="0">
                <a:latin typeface="+mn-ea"/>
              </a:rPr>
              <a:t>월 </a:t>
            </a:r>
            <a:r>
              <a:rPr lang="en-US" altLang="ko-KR" b="1" dirty="0" smtClean="0">
                <a:latin typeface="+mn-ea"/>
              </a:rPr>
              <a:t>~ 12</a:t>
            </a:r>
            <a:r>
              <a:rPr lang="ko-KR" altLang="en-US" b="1" dirty="0" smtClean="0">
                <a:latin typeface="+mn-ea"/>
              </a:rPr>
              <a:t>월 제조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err="1" smtClean="0">
                <a:latin typeface="+mn-ea"/>
              </a:rPr>
              <a:t>수입분</a:t>
            </a:r>
            <a:endParaRPr lang="en-US" altLang="ko-KR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79874" name="Image" r:id="rId3" imgW="4632577" imgH="1054521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59334" y="980728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7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개군 제조</a:t>
            </a: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수입</a:t>
            </a: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가 조사대상 현황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39552" y="1584323"/>
          <a:ext cx="8208913" cy="4580980"/>
        </p:xfrm>
        <a:graphic>
          <a:graphicData uri="http://schemas.openxmlformats.org/drawingml/2006/table">
            <a:tbl>
              <a:tblPr/>
              <a:tblGrid>
                <a:gridCol w="4177276"/>
                <a:gridCol w="1360442"/>
                <a:gridCol w="1303042"/>
                <a:gridCol w="1368153"/>
              </a:tblGrid>
              <a:tr h="4580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구 분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('15.3.1.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기준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)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산돌고딕B"/>
                      </a:endParaRP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80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조사품목수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산돌고딕B"/>
                      </a:endParaRP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중분류수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산돌고딕B"/>
                      </a:endParaRP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대상업체수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산돌고딕B"/>
                      </a:endParaRP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6D6"/>
                    </a:solidFill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합 계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4,839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665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360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A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핵의학검사용군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C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골유합 및 골절 고정용군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1,860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224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68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D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관절경 수술관련 연부조직 고정용군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170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25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G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흉부외과용군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412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98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41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H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신경외과용군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184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80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20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I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안이비인후과용군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산돌고딕B"/>
                      </a:endParaRP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216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38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52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0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K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: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일반재료군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1,996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204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산돌고딕B"/>
                        </a:rPr>
                        <a:t>211</a:t>
                      </a:r>
                    </a:p>
                  </a:txBody>
                  <a:tcPr marL="64770" marR="64770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82946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상한금액 조정기준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129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인정배수 산출내역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 </a:t>
            </a:r>
            <a:r>
              <a:rPr lang="ko-KR" altLang="en-US" b="1" dirty="0" smtClean="0">
                <a:latin typeface="+mn-ea"/>
              </a:rPr>
              <a:t>조사된 제조원가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smtClean="0">
                <a:latin typeface="+mn-ea"/>
              </a:rPr>
              <a:t>수입가에 판매관리비 및 영업이익 비율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도매마진율</a:t>
            </a:r>
            <a:r>
              <a:rPr lang="en-US" altLang="ko-KR" b="1" dirty="0" smtClean="0">
                <a:latin typeface="+mn-ea"/>
              </a:rPr>
              <a:t>,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</a:t>
            </a:r>
            <a:r>
              <a:rPr lang="ko-KR" altLang="en-US" b="1" dirty="0" smtClean="0">
                <a:latin typeface="+mn-ea"/>
              </a:rPr>
              <a:t>부가세를 적용하여 인정 상한금액 산출</a:t>
            </a:r>
            <a:endParaRPr lang="en-US" altLang="ko-KR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95536" y="2924944"/>
          <a:ext cx="8280920" cy="3191094"/>
        </p:xfrm>
        <a:graphic>
          <a:graphicData uri="http://schemas.openxmlformats.org/drawingml/2006/table">
            <a:tbl>
              <a:tblPr/>
              <a:tblGrid>
                <a:gridCol w="2304256"/>
                <a:gridCol w="3744416"/>
                <a:gridCol w="1008112"/>
                <a:gridCol w="1224136"/>
              </a:tblGrid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인정배수 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비율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누적비율</a:t>
                      </a: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제조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원가</a:t>
                      </a: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1=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제조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∙수입원가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100%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100.%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판매관리비 및 영업이익</a:t>
                      </a: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A=1x(1+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판매관리비 및 영업이익 비율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58.72%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158.72%</a:t>
                      </a: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도매마진율</a:t>
                      </a: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B=Ax(1+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도매마진율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17.60%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186.65%</a:t>
                      </a: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부가세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(10%)</a:t>
                      </a: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C=</a:t>
                      </a:r>
                      <a:r>
                        <a:rPr lang="en-US" altLang="ko-KR" sz="16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Bx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(1+</a:t>
                      </a: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부가세</a:t>
                      </a: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(10%))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10%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205.32%</a:t>
                      </a: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8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인정배수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en-US" altLang="ko-KR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2.05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배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215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인정상한금액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= 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제조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원가 </a:t>
                      </a: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× 2.05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532" marR="16532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83970" name="Image" r:id="rId3" imgW="4632577" imgH="1054521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53943" y="764704"/>
            <a:ext cx="8433146" cy="2126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제조</a:t>
            </a: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수입</a:t>
            </a: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원가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+mn-ea"/>
              </a:rPr>
              <a:t>-  </a:t>
            </a:r>
            <a:r>
              <a:rPr lang="ko-KR" altLang="en-US" b="1" dirty="0" smtClean="0">
                <a:latin typeface="+mn-ea"/>
              </a:rPr>
              <a:t>조사대상 업체 및 관세청으로부터 확인된 품목별 제조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수입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원가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수입가 </a:t>
            </a:r>
            <a:r>
              <a:rPr lang="ko-KR" altLang="en-US" b="1" dirty="0" err="1" smtClean="0">
                <a:latin typeface="+mn-ea"/>
              </a:rPr>
              <a:t>산출시</a:t>
            </a:r>
            <a:r>
              <a:rPr lang="ko-KR" altLang="en-US" b="1" dirty="0" smtClean="0">
                <a:latin typeface="+mn-ea"/>
              </a:rPr>
              <a:t> 관세율 및 수입제비용</a:t>
            </a:r>
            <a:r>
              <a:rPr lang="en-US" altLang="ko-KR" b="1" dirty="0" smtClean="0">
                <a:latin typeface="+mn-ea"/>
              </a:rPr>
              <a:t>(FOB : 8.44%, </a:t>
            </a:r>
            <a:r>
              <a:rPr lang="ko-KR" altLang="en-US" b="1" dirty="0" smtClean="0">
                <a:latin typeface="+mn-ea"/>
              </a:rPr>
              <a:t>기타 </a:t>
            </a:r>
            <a:r>
              <a:rPr lang="en-US" altLang="ko-KR" b="1" dirty="0" smtClean="0">
                <a:latin typeface="+mn-ea"/>
              </a:rPr>
              <a:t>: 5.44%)</a:t>
            </a:r>
            <a:r>
              <a:rPr lang="ko-KR" altLang="en-US" b="1" dirty="0" smtClean="0">
                <a:latin typeface="+mn-ea"/>
              </a:rPr>
              <a:t>은 가장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</a:t>
            </a:r>
            <a:r>
              <a:rPr lang="ko-KR" altLang="en-US" b="1" dirty="0" smtClean="0">
                <a:latin typeface="+mn-ea"/>
              </a:rPr>
              <a:t>최근의 관세율과 수입제비용 반영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smtClean="0">
                <a:latin typeface="+mn-ea"/>
              </a:rPr>
              <a:t>환율은 관세청의 수입통관자료에서 확인한 </a:t>
            </a:r>
            <a:r>
              <a:rPr lang="ko-KR" altLang="en-US" b="1" dirty="0" err="1" smtClean="0">
                <a:latin typeface="+mn-ea"/>
              </a:rPr>
              <a:t>수입당시</a:t>
            </a:r>
            <a:r>
              <a:rPr lang="ko-KR" altLang="en-US" b="1" dirty="0" smtClean="0">
                <a:latin typeface="+mn-ea"/>
              </a:rPr>
              <a:t> 환율 적용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51520" y="3219810"/>
            <a:ext cx="8748464" cy="171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판매관리비 및 영업이익 비율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각 업체별 손익계산서에서 판매관리비와 영업이익을 합산한 금액을 매출원가로  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</a:t>
            </a:r>
            <a:r>
              <a:rPr lang="ko-KR" altLang="en-US" b="1" dirty="0" smtClean="0">
                <a:latin typeface="+mn-ea"/>
              </a:rPr>
              <a:t>나누어 산출한 비율 중 영업이익이</a:t>
            </a:r>
            <a:r>
              <a:rPr lang="en-US" altLang="ko-KR" b="1" dirty="0" smtClean="0">
                <a:latin typeface="+mn-ea"/>
              </a:rPr>
              <a:t>(-)</a:t>
            </a:r>
            <a:r>
              <a:rPr lang="ko-KR" altLang="en-US" b="1" dirty="0" smtClean="0">
                <a:latin typeface="+mn-ea"/>
              </a:rPr>
              <a:t>인 업체 제외 후 중위값의 비율을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적용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“</a:t>
            </a:r>
            <a:r>
              <a:rPr lang="ko-KR" altLang="en-US" b="1" dirty="0" smtClean="0">
                <a:latin typeface="+mn-ea"/>
              </a:rPr>
              <a:t>주식회사의 외부감사에 관한 법률</a:t>
            </a:r>
            <a:r>
              <a:rPr lang="en-US" altLang="ko-KR" b="1" dirty="0" smtClean="0">
                <a:latin typeface="+mn-ea"/>
              </a:rPr>
              <a:t>” </a:t>
            </a:r>
            <a:r>
              <a:rPr lang="ko-KR" altLang="en-US" b="1" dirty="0" smtClean="0">
                <a:latin typeface="+mn-ea"/>
              </a:rPr>
              <a:t>에 의한 외부감사 대상이 아닌 업체 제외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8464" y="5246538"/>
            <a:ext cx="8433146" cy="129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도매마진율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 </a:t>
            </a:r>
            <a:r>
              <a:rPr lang="en-US" altLang="ko-KR" b="1" spc="-150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 한국은행에서 발표한 </a:t>
            </a:r>
            <a:r>
              <a:rPr lang="en-US" altLang="ko-KR" b="1" dirty="0" smtClean="0">
                <a:latin typeface="+mn-ea"/>
              </a:rPr>
              <a:t>“2013</a:t>
            </a:r>
            <a:r>
              <a:rPr lang="ko-KR" altLang="en-US" b="1" dirty="0" smtClean="0">
                <a:latin typeface="+mn-ea"/>
              </a:rPr>
              <a:t>년 기업경영분석</a:t>
            </a:r>
            <a:r>
              <a:rPr lang="en-US" altLang="ko-KR" b="1" dirty="0" smtClean="0">
                <a:latin typeface="+mn-ea"/>
              </a:rPr>
              <a:t>” </a:t>
            </a:r>
            <a:r>
              <a:rPr lang="ko-KR" altLang="en-US" b="1" dirty="0" smtClean="0">
                <a:latin typeface="+mn-ea"/>
              </a:rPr>
              <a:t>중 </a:t>
            </a:r>
            <a:r>
              <a:rPr lang="en-US" altLang="ko-KR" b="1" dirty="0" smtClean="0">
                <a:latin typeface="+mn-ea"/>
              </a:rPr>
              <a:t>“G46. </a:t>
            </a:r>
            <a:r>
              <a:rPr lang="ko-KR" altLang="en-US" b="1" dirty="0" smtClean="0">
                <a:latin typeface="+mn-ea"/>
              </a:rPr>
              <a:t>도매 및 </a:t>
            </a:r>
            <a:r>
              <a:rPr lang="ko-KR" altLang="en-US" b="1" dirty="0" err="1" smtClean="0">
                <a:latin typeface="+mn-ea"/>
              </a:rPr>
              <a:t>상품중계업</a:t>
            </a:r>
            <a:r>
              <a:rPr lang="en-US" altLang="ko-KR" b="1" dirty="0" smtClean="0">
                <a:latin typeface="+mn-ea"/>
              </a:rPr>
              <a:t>”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</a:t>
            </a:r>
            <a:r>
              <a:rPr lang="ko-KR" altLang="en-US" b="1" dirty="0" err="1" smtClean="0">
                <a:latin typeface="+mn-ea"/>
              </a:rPr>
              <a:t>매출총손익</a:t>
            </a:r>
            <a:r>
              <a:rPr lang="en-US" altLang="ko-KR" b="1" dirty="0" smtClean="0">
                <a:latin typeface="+mn-ea"/>
              </a:rPr>
              <a:t>/</a:t>
            </a:r>
            <a:r>
              <a:rPr lang="ko-KR" altLang="en-US" b="1" dirty="0" smtClean="0">
                <a:latin typeface="+mn-ea"/>
              </a:rPr>
              <a:t>매출원가 비율 적용</a:t>
            </a:r>
            <a:r>
              <a:rPr lang="en-US" altLang="ko-KR" b="1" dirty="0" smtClean="0">
                <a:latin typeface="+mn-ea"/>
              </a:rPr>
              <a:t> 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95234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개선사항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129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서류제출 간소화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결산서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수입면장 등 제출서류 생략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점유율 </a:t>
            </a:r>
            <a:r>
              <a:rPr lang="en-US" altLang="ko-KR" b="1" dirty="0" smtClean="0">
                <a:latin typeface="+mn-ea"/>
              </a:rPr>
              <a:t>1%</a:t>
            </a:r>
            <a:r>
              <a:rPr lang="ko-KR" altLang="en-US" b="1" dirty="0" smtClean="0">
                <a:latin typeface="+mn-ea"/>
              </a:rPr>
              <a:t>미만 품목 보유 업체에 대한 서류제출 면제</a:t>
            </a:r>
            <a:endParaRPr lang="en-US" altLang="ko-KR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86387" y="3306250"/>
            <a:ext cx="8352928" cy="129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환율적용 방법 변경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err="1" smtClean="0">
                <a:latin typeface="+mn-ea"/>
              </a:rPr>
              <a:t>수입당시의</a:t>
            </a:r>
            <a:r>
              <a:rPr lang="ko-KR" altLang="en-US" b="1" dirty="0" smtClean="0">
                <a:latin typeface="+mn-ea"/>
              </a:rPr>
              <a:t> 환율 적용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b="1" dirty="0" smtClean="0">
                <a:latin typeface="맑은 고딕"/>
                <a:ea typeface="맑은 고딕"/>
              </a:rPr>
              <a:t>※ 5</a:t>
            </a:r>
            <a:r>
              <a:rPr lang="ko-KR" altLang="en-US" b="1" dirty="0" smtClean="0">
                <a:latin typeface="맑은 고딕"/>
                <a:ea typeface="맑은 고딕"/>
              </a:rPr>
              <a:t>개군 </a:t>
            </a:r>
            <a:r>
              <a:rPr lang="ko-KR" altLang="en-US" b="1" dirty="0" err="1" smtClean="0">
                <a:latin typeface="맑은 고딕"/>
                <a:ea typeface="맑은 고딕"/>
              </a:rPr>
              <a:t>원가조사시</a:t>
            </a:r>
            <a:r>
              <a:rPr lang="ko-KR" altLang="en-US" b="1" dirty="0" smtClean="0">
                <a:latin typeface="맑은 고딕"/>
                <a:ea typeface="맑은 고딕"/>
              </a:rPr>
              <a:t> 외환은행 평균 환율 적용 </a:t>
            </a:r>
            <a:endParaRPr lang="en-US" altLang="ko-KR" b="1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8177" y="5013176"/>
            <a:ext cx="8352928" cy="129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관세율과 수입제비용 반영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/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관세청 자료 확인 인정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  <a:ea typeface="HY견고딕" pitchFamily="18" charset="-127"/>
              </a:rPr>
              <a:t>   </a:t>
            </a:r>
            <a:r>
              <a:rPr lang="en-US" altLang="ko-KR" b="1" dirty="0" smtClean="0">
                <a:latin typeface="맑은 고딕"/>
                <a:ea typeface="맑은 고딕"/>
              </a:rPr>
              <a:t>※ 5</a:t>
            </a:r>
            <a:r>
              <a:rPr lang="ko-KR" altLang="en-US" b="1" dirty="0" smtClean="0">
                <a:latin typeface="맑은 고딕"/>
                <a:ea typeface="맑은 고딕"/>
              </a:rPr>
              <a:t>개군 </a:t>
            </a:r>
            <a:r>
              <a:rPr lang="ko-KR" altLang="en-US" b="1" dirty="0" err="1" smtClean="0">
                <a:latin typeface="맑은 고딕"/>
                <a:ea typeface="맑은 고딕"/>
              </a:rPr>
              <a:t>원가조사시</a:t>
            </a:r>
            <a:r>
              <a:rPr lang="ko-KR" altLang="en-US" b="1" dirty="0" smtClean="0">
                <a:latin typeface="맑은 고딕"/>
                <a:ea typeface="맑은 고딕"/>
              </a:rPr>
              <a:t> 업체 </a:t>
            </a:r>
            <a:r>
              <a:rPr lang="ko-KR" altLang="en-US" b="1" dirty="0" err="1" smtClean="0">
                <a:latin typeface="맑은 고딕"/>
                <a:ea typeface="맑은 고딕"/>
              </a:rPr>
              <a:t>증빙시</a:t>
            </a:r>
            <a:r>
              <a:rPr lang="ko-KR" altLang="en-US" b="1" dirty="0" smtClean="0">
                <a:latin typeface="맑은 고딕"/>
                <a:ea typeface="맑은 고딕"/>
              </a:rPr>
              <a:t> 인정 </a:t>
            </a:r>
            <a:endParaRPr lang="en-US" altLang="ko-KR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87042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조사결과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3557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제조∙수입원가 분석 현황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ea typeface="맑은 고딕" pitchFamily="50" charset="-127"/>
              </a:rPr>
              <a:t>- </a:t>
            </a:r>
            <a:r>
              <a:rPr lang="ko-KR" altLang="en-US" b="1" dirty="0" smtClean="0">
                <a:ea typeface="맑은 고딕" pitchFamily="50" charset="-127"/>
              </a:rPr>
              <a:t> 제조</a:t>
            </a:r>
            <a:r>
              <a:rPr lang="en-US" altLang="ko-KR" b="1" dirty="0" smtClean="0">
                <a:ea typeface="맑은 고딕" pitchFamily="50" charset="-127"/>
              </a:rPr>
              <a:t>.</a:t>
            </a:r>
            <a:r>
              <a:rPr lang="ko-KR" altLang="en-US" b="1" dirty="0" smtClean="0">
                <a:ea typeface="맑은 고딕" pitchFamily="50" charset="-127"/>
              </a:rPr>
              <a:t>수입원가는 </a:t>
            </a:r>
            <a:r>
              <a:rPr lang="en-US" altLang="ko-KR" b="1" dirty="0" smtClean="0">
                <a:ea typeface="맑은 고딕" pitchFamily="50" charset="-127"/>
              </a:rPr>
              <a:t>234</a:t>
            </a:r>
            <a:r>
              <a:rPr lang="ko-KR" altLang="en-US" b="1" dirty="0" smtClean="0">
                <a:ea typeface="맑은 고딕" pitchFamily="50" charset="-127"/>
              </a:rPr>
              <a:t>개 업체의 </a:t>
            </a:r>
            <a:r>
              <a:rPr lang="en-US" altLang="ko-KR" b="1" dirty="0" smtClean="0">
                <a:ea typeface="맑은 고딕" pitchFamily="50" charset="-127"/>
              </a:rPr>
              <a:t>3,274</a:t>
            </a:r>
            <a:r>
              <a:rPr lang="ko-KR" altLang="en-US" b="1" dirty="0" smtClean="0">
                <a:ea typeface="맑은 고딕" pitchFamily="50" charset="-127"/>
              </a:rPr>
              <a:t>개 품목에 대해 파악</a:t>
            </a:r>
            <a:endParaRPr lang="en-US" altLang="ko-KR" b="1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- </a:t>
            </a:r>
            <a:r>
              <a:rPr lang="ko-KR" altLang="en-US" b="1" spc="-150" dirty="0" smtClean="0">
                <a:ea typeface="맑은 고딕" pitchFamily="50" charset="-127"/>
              </a:rPr>
              <a:t>  </a:t>
            </a:r>
            <a:r>
              <a:rPr lang="ko-KR" altLang="en-US" b="1" dirty="0" smtClean="0">
                <a:ea typeface="맑은 고딕" pitchFamily="50" charset="-127"/>
              </a:rPr>
              <a:t>제조원가는 </a:t>
            </a:r>
            <a:r>
              <a:rPr lang="en-US" altLang="ko-KR" b="1" dirty="0" smtClean="0">
                <a:ea typeface="맑은 고딕" pitchFamily="50" charset="-127"/>
              </a:rPr>
              <a:t>109</a:t>
            </a:r>
            <a:r>
              <a:rPr lang="ko-KR" altLang="en-US" b="1" dirty="0" smtClean="0">
                <a:ea typeface="맑은 고딕" pitchFamily="50" charset="-127"/>
              </a:rPr>
              <a:t>개 업체의 </a:t>
            </a:r>
            <a:r>
              <a:rPr lang="en-US" altLang="ko-KR" b="1" dirty="0" smtClean="0">
                <a:ea typeface="맑은 고딕" pitchFamily="50" charset="-127"/>
              </a:rPr>
              <a:t>1,581</a:t>
            </a:r>
            <a:r>
              <a:rPr lang="ko-KR" altLang="en-US" b="1" dirty="0" smtClean="0">
                <a:ea typeface="맑은 고딕" pitchFamily="50" charset="-127"/>
              </a:rPr>
              <a:t>개 품목에 대해 파악</a:t>
            </a:r>
            <a:endParaRPr lang="en-US" altLang="ko-KR" b="1" spc="-150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    • </a:t>
            </a:r>
            <a:r>
              <a:rPr lang="ko-KR" altLang="en-US" b="1" spc="-150" dirty="0" smtClean="0">
                <a:ea typeface="맑은 고딕" pitchFamily="50" charset="-127"/>
              </a:rPr>
              <a:t>조사대상품목이 모두 각 </a:t>
            </a:r>
            <a:r>
              <a:rPr lang="ko-KR" altLang="en-US" b="1" spc="-150" dirty="0" err="1" smtClean="0">
                <a:ea typeface="맑은 고딕" pitchFamily="50" charset="-127"/>
              </a:rPr>
              <a:t>품목군</a:t>
            </a:r>
            <a:r>
              <a:rPr lang="en-US" altLang="ko-KR" b="1" spc="-150" dirty="0" smtClean="0">
                <a:ea typeface="맑은 고딕" pitchFamily="50" charset="-127"/>
              </a:rPr>
              <a:t>(</a:t>
            </a:r>
            <a:r>
              <a:rPr lang="ko-KR" altLang="en-US" b="1" spc="-150" dirty="0" smtClean="0">
                <a:ea typeface="맑은 고딕" pitchFamily="50" charset="-127"/>
              </a:rPr>
              <a:t>중분류</a:t>
            </a:r>
            <a:r>
              <a:rPr lang="en-US" altLang="ko-KR" b="1" spc="-150" dirty="0" smtClean="0">
                <a:ea typeface="맑은 고딕" pitchFamily="50" charset="-127"/>
              </a:rPr>
              <a:t>)</a:t>
            </a:r>
            <a:r>
              <a:rPr lang="ko-KR" altLang="en-US" b="1" spc="-150" dirty="0" smtClean="0">
                <a:ea typeface="맑은 고딕" pitchFamily="50" charset="-127"/>
              </a:rPr>
              <a:t>별 </a:t>
            </a:r>
            <a:r>
              <a:rPr lang="ko-KR" altLang="en-US" b="1" spc="-150" dirty="0" err="1" smtClean="0">
                <a:ea typeface="맑은 고딕" pitchFamily="50" charset="-127"/>
              </a:rPr>
              <a:t>청구량</a:t>
            </a:r>
            <a:r>
              <a:rPr lang="ko-KR" altLang="en-US" b="1" spc="-150" dirty="0" smtClean="0">
                <a:ea typeface="맑은 고딕" pitchFamily="50" charset="-127"/>
              </a:rPr>
              <a:t> 점유율 </a:t>
            </a:r>
            <a:r>
              <a:rPr lang="en-US" altLang="ko-KR" b="1" spc="-150" dirty="0" smtClean="0">
                <a:ea typeface="맑은 고딕" pitchFamily="50" charset="-127"/>
              </a:rPr>
              <a:t>1%</a:t>
            </a:r>
            <a:r>
              <a:rPr lang="ko-KR" altLang="en-US" b="1" spc="-150" dirty="0" smtClean="0">
                <a:ea typeface="맑은 고딕" pitchFamily="50" charset="-127"/>
              </a:rPr>
              <a:t>미만으로 업체</a:t>
            </a:r>
            <a:endParaRPr lang="en-US" altLang="ko-KR" b="1" spc="-150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      </a:t>
            </a:r>
            <a:r>
              <a:rPr lang="ko-KR" altLang="en-US" b="1" spc="-150" dirty="0" smtClean="0">
                <a:ea typeface="맑은 고딕" pitchFamily="50" charset="-127"/>
              </a:rPr>
              <a:t>행정부담을 줄여주기 위해 제조원가계산서 제출을 면제한 </a:t>
            </a:r>
            <a:r>
              <a:rPr lang="en-US" altLang="ko-KR" b="1" spc="-150" dirty="0" smtClean="0">
                <a:ea typeface="맑은 고딕" pitchFamily="50" charset="-127"/>
              </a:rPr>
              <a:t>32</a:t>
            </a:r>
            <a:r>
              <a:rPr lang="ko-KR" altLang="en-US" b="1" spc="-150" dirty="0" smtClean="0">
                <a:ea typeface="맑은 고딕" pitchFamily="50" charset="-127"/>
              </a:rPr>
              <a:t>개사 </a:t>
            </a:r>
            <a:r>
              <a:rPr lang="en-US" altLang="ko-KR" b="1" spc="-150" dirty="0" smtClean="0">
                <a:ea typeface="맑은 고딕" pitchFamily="50" charset="-127"/>
              </a:rPr>
              <a:t>75</a:t>
            </a:r>
            <a:r>
              <a:rPr lang="ko-KR" altLang="en-US" b="1" spc="-150" dirty="0" smtClean="0">
                <a:ea typeface="맑은 고딕" pitchFamily="50" charset="-127"/>
              </a:rPr>
              <a:t>개 품목은</a:t>
            </a:r>
            <a:endParaRPr lang="en-US" altLang="ko-KR" b="1" spc="-150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      </a:t>
            </a:r>
            <a:r>
              <a:rPr lang="ko-KR" altLang="en-US" b="1" spc="-150" dirty="0" smtClean="0">
                <a:ea typeface="맑은 고딕" pitchFamily="50" charset="-127"/>
              </a:rPr>
              <a:t>상한금액 제조원가로  적용</a:t>
            </a:r>
            <a:endParaRPr lang="en-US" altLang="ko-KR" b="1" spc="-150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-  </a:t>
            </a:r>
            <a:r>
              <a:rPr lang="ko-KR" altLang="en-US" b="1" spc="-150" dirty="0" smtClean="0">
                <a:ea typeface="맑은 고딕" pitchFamily="50" charset="-127"/>
              </a:rPr>
              <a:t>수입원가는 </a:t>
            </a:r>
            <a:r>
              <a:rPr lang="en-US" altLang="ko-KR" b="1" spc="-150" dirty="0" smtClean="0">
                <a:ea typeface="맑은 고딕" pitchFamily="50" charset="-127"/>
              </a:rPr>
              <a:t>132</a:t>
            </a:r>
            <a:r>
              <a:rPr lang="ko-KR" altLang="en-US" b="1" spc="-150" dirty="0" smtClean="0">
                <a:ea typeface="맑은 고딕" pitchFamily="50" charset="-127"/>
              </a:rPr>
              <a:t>개 업체의 </a:t>
            </a:r>
            <a:r>
              <a:rPr lang="en-US" altLang="ko-KR" b="1" spc="-150" dirty="0" smtClean="0">
                <a:ea typeface="맑은 고딕" pitchFamily="50" charset="-127"/>
              </a:rPr>
              <a:t>1,693</a:t>
            </a:r>
            <a:r>
              <a:rPr lang="ko-KR" altLang="en-US" b="1" spc="-150" dirty="0" smtClean="0">
                <a:ea typeface="맑은 고딕" pitchFamily="50" charset="-127"/>
              </a:rPr>
              <a:t>개 품목에 대해 파악</a:t>
            </a:r>
            <a:endParaRPr lang="en-US" altLang="ko-KR" b="1" spc="-150" dirty="0" smtClean="0">
              <a:ea typeface="맑은 고딕" pitchFamily="50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ea typeface="맑은 고딕" pitchFamily="50" charset="-127"/>
              </a:rPr>
              <a:t>     • </a:t>
            </a:r>
            <a:r>
              <a:rPr lang="ko-KR" altLang="en-US" b="1" spc="-150" dirty="0" smtClean="0">
                <a:ea typeface="맑은 고딕" pitchFamily="50" charset="-127"/>
              </a:rPr>
              <a:t>수입실적 </a:t>
            </a:r>
            <a:r>
              <a:rPr lang="ko-KR" altLang="en-US" b="1" spc="-150" dirty="0" err="1" smtClean="0">
                <a:ea typeface="맑은 고딕" pitchFamily="50" charset="-127"/>
              </a:rPr>
              <a:t>미제출</a:t>
            </a:r>
            <a:r>
              <a:rPr lang="ko-KR" altLang="en-US" b="1" spc="-150" dirty="0" smtClean="0">
                <a:ea typeface="맑은 고딕" pitchFamily="50" charset="-127"/>
              </a:rPr>
              <a:t> 품목 중 </a:t>
            </a:r>
            <a:r>
              <a:rPr lang="en-US" altLang="ko-KR" b="1" spc="-150" dirty="0" smtClean="0">
                <a:ea typeface="맑은 고딕" pitchFamily="50" charset="-127"/>
              </a:rPr>
              <a:t>158</a:t>
            </a:r>
            <a:r>
              <a:rPr lang="ko-KR" altLang="en-US" b="1" spc="-150" dirty="0" smtClean="0">
                <a:ea typeface="맑은 고딕" pitchFamily="50" charset="-127"/>
              </a:rPr>
              <a:t>개 품목은 허가증 등으로 수입원가 파악 </a:t>
            </a:r>
            <a:endParaRPr lang="en-US" altLang="ko-KR" dirty="0" smtClean="0">
              <a:ea typeface="맑은 고딕" pitchFamily="50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88066" name="Image" r:id="rId3" imgW="4632577" imgH="1054521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59334" y="764704"/>
            <a:ext cx="8352928" cy="171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상한금액 </a:t>
            </a:r>
            <a:r>
              <a:rPr lang="ko-KR" altLang="en-US" sz="2000" dirty="0" err="1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조정품목수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+mn-ea"/>
              </a:rPr>
              <a:t>-  </a:t>
            </a:r>
            <a:r>
              <a:rPr lang="ko-KR" altLang="en-US" b="1" dirty="0" smtClean="0">
                <a:latin typeface="+mn-ea"/>
              </a:rPr>
              <a:t>상한금액 조정기준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안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에 따른 조정품목수는 총 </a:t>
            </a:r>
            <a:r>
              <a:rPr lang="en-US" altLang="ko-KR" b="1" dirty="0" smtClean="0">
                <a:latin typeface="+mn-ea"/>
              </a:rPr>
              <a:t>4,839</a:t>
            </a:r>
            <a:r>
              <a:rPr lang="ko-KR" altLang="en-US" b="1" dirty="0" smtClean="0">
                <a:latin typeface="+mn-ea"/>
              </a:rPr>
              <a:t>품목 중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3,368</a:t>
            </a:r>
            <a:r>
              <a:rPr lang="ko-KR" altLang="en-US" b="1" dirty="0" smtClean="0">
                <a:latin typeface="+mn-ea"/>
              </a:rPr>
              <a:t>품목</a:t>
            </a:r>
            <a:r>
              <a:rPr lang="en-US" altLang="ko-KR" b="1" dirty="0" smtClean="0">
                <a:latin typeface="+mn-ea"/>
              </a:rPr>
              <a:t>(69.6%)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spc="-150" dirty="0" smtClean="0">
                <a:latin typeface="+mn-ea"/>
              </a:rPr>
              <a:t> - </a:t>
            </a:r>
            <a:r>
              <a:rPr lang="ko-KR" altLang="en-US" b="1" spc="-150" dirty="0" smtClean="0">
                <a:latin typeface="+mn-ea"/>
              </a:rPr>
              <a:t>  조사대상 품목의 </a:t>
            </a:r>
            <a:r>
              <a:rPr lang="ko-KR" altLang="en-US" b="1" spc="-150" dirty="0" err="1" smtClean="0">
                <a:latin typeface="+mn-ea"/>
              </a:rPr>
              <a:t>평균조정율은</a:t>
            </a:r>
            <a:r>
              <a:rPr lang="ko-KR" altLang="en-US" b="1" spc="-150" dirty="0" smtClean="0">
                <a:latin typeface="+mn-ea"/>
              </a:rPr>
              <a:t>  </a:t>
            </a:r>
            <a:r>
              <a:rPr lang="en-US" altLang="ko-KR" b="1" spc="-150" dirty="0" smtClean="0">
                <a:latin typeface="+mn-ea"/>
              </a:rPr>
              <a:t>8.33%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23528" y="3557915"/>
            <a:ext cx="8424936" cy="20313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※ </a:t>
            </a:r>
            <a:r>
              <a:rPr lang="ko-KR" altLang="en-US" sz="1600" b="1" dirty="0" smtClean="0">
                <a:latin typeface="+mn-ea"/>
              </a:rPr>
              <a:t> 상한금액 조정기준 </a:t>
            </a:r>
            <a:endParaRPr lang="en-US" altLang="ko-KR" sz="1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8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500" b="1" dirty="0" smtClean="0">
                <a:latin typeface="+mn-ea"/>
              </a:rPr>
              <a:t> 조사된 품목이 없거나</a:t>
            </a:r>
            <a:r>
              <a:rPr lang="en-US" altLang="ko-KR" sz="1500" b="1" dirty="0" smtClean="0">
                <a:latin typeface="+mn-ea"/>
              </a:rPr>
              <a:t>, 1</a:t>
            </a:r>
            <a:r>
              <a:rPr lang="ko-KR" altLang="en-US" sz="1500" b="1" dirty="0" smtClean="0">
                <a:latin typeface="+mn-ea"/>
              </a:rPr>
              <a:t>품목만 조사된 </a:t>
            </a:r>
            <a:r>
              <a:rPr lang="ko-KR" altLang="en-US" sz="1500" b="1" dirty="0" err="1" smtClean="0">
                <a:latin typeface="+mn-ea"/>
              </a:rPr>
              <a:t>품목군</a:t>
            </a:r>
            <a:r>
              <a:rPr lang="en-US" altLang="ko-KR" sz="1500" b="1" dirty="0" smtClean="0">
                <a:latin typeface="+mn-ea"/>
              </a:rPr>
              <a:t>(</a:t>
            </a:r>
            <a:r>
              <a:rPr lang="ko-KR" altLang="en-US" sz="1500" b="1" dirty="0" smtClean="0">
                <a:latin typeface="+mn-ea"/>
              </a:rPr>
              <a:t>중분류</a:t>
            </a:r>
            <a:r>
              <a:rPr lang="en-US" altLang="ko-KR" sz="1500" b="1" dirty="0" smtClean="0">
                <a:latin typeface="+mn-ea"/>
              </a:rPr>
              <a:t>)</a:t>
            </a:r>
            <a:r>
              <a:rPr lang="ko-KR" altLang="en-US" sz="1500" b="1" dirty="0" smtClean="0">
                <a:latin typeface="+mn-ea"/>
              </a:rPr>
              <a:t>에 대한 조정 </a:t>
            </a:r>
            <a:endParaRPr lang="en-US" altLang="ko-KR" sz="15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- </a:t>
            </a:r>
            <a:r>
              <a:rPr lang="ko-KR" altLang="en-US" sz="1500" dirty="0" smtClean="0">
                <a:latin typeface="+mn-ea"/>
              </a:rPr>
              <a:t>조사된 품목이 없는 </a:t>
            </a:r>
            <a:r>
              <a:rPr lang="ko-KR" altLang="en-US" sz="1500" dirty="0" err="1" smtClean="0">
                <a:latin typeface="+mn-ea"/>
              </a:rPr>
              <a:t>품목군</a:t>
            </a:r>
            <a:r>
              <a:rPr lang="en-US" altLang="ko-KR" sz="1500" dirty="0" smtClean="0">
                <a:latin typeface="+mn-ea"/>
              </a:rPr>
              <a:t>(</a:t>
            </a:r>
            <a:r>
              <a:rPr lang="ko-KR" altLang="en-US" sz="1500" dirty="0" smtClean="0">
                <a:latin typeface="+mn-ea"/>
              </a:rPr>
              <a:t>중분류</a:t>
            </a:r>
            <a:r>
              <a:rPr lang="en-US" altLang="ko-KR" sz="1500" dirty="0" smtClean="0">
                <a:latin typeface="+mn-ea"/>
              </a:rPr>
              <a:t>) : </a:t>
            </a:r>
            <a:r>
              <a:rPr lang="ko-KR" altLang="en-US" sz="1500" dirty="0" smtClean="0">
                <a:latin typeface="+mn-ea"/>
              </a:rPr>
              <a:t>전체 </a:t>
            </a:r>
            <a:r>
              <a:rPr lang="ko-KR" altLang="en-US" sz="1500" dirty="0" err="1" smtClean="0">
                <a:latin typeface="+mn-ea"/>
              </a:rPr>
              <a:t>평균조정률</a:t>
            </a:r>
            <a:r>
              <a:rPr lang="ko-KR" altLang="en-US" sz="1500" dirty="0" smtClean="0">
                <a:latin typeface="+mn-ea"/>
              </a:rPr>
              <a:t> 조정</a:t>
            </a:r>
            <a:endParaRPr lang="en-US" altLang="ko-KR" sz="15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- 1</a:t>
            </a:r>
            <a:r>
              <a:rPr lang="ko-KR" altLang="en-US" sz="1500" dirty="0" smtClean="0">
                <a:latin typeface="+mn-ea"/>
              </a:rPr>
              <a:t>품목만 조사된 </a:t>
            </a:r>
            <a:r>
              <a:rPr lang="ko-KR" altLang="en-US" sz="1500" dirty="0" err="1" smtClean="0">
                <a:latin typeface="+mn-ea"/>
              </a:rPr>
              <a:t>품목군</a:t>
            </a:r>
            <a:r>
              <a:rPr lang="en-US" altLang="ko-KR" sz="1500" dirty="0" smtClean="0">
                <a:latin typeface="+mn-ea"/>
              </a:rPr>
              <a:t>(</a:t>
            </a:r>
            <a:r>
              <a:rPr lang="ko-KR" altLang="en-US" sz="1500" dirty="0" smtClean="0">
                <a:latin typeface="+mn-ea"/>
              </a:rPr>
              <a:t>중분류</a:t>
            </a:r>
            <a:r>
              <a:rPr lang="en-US" altLang="ko-KR" sz="1500" dirty="0" smtClean="0">
                <a:latin typeface="+mn-ea"/>
              </a:rPr>
              <a:t>) : </a:t>
            </a:r>
            <a:r>
              <a:rPr lang="ko-KR" altLang="en-US" sz="1500" dirty="0" smtClean="0">
                <a:latin typeface="+mn-ea"/>
              </a:rPr>
              <a:t>조사된 </a:t>
            </a:r>
            <a:r>
              <a:rPr lang="ko-KR" altLang="en-US" sz="1500" dirty="0" err="1" smtClean="0">
                <a:latin typeface="+mn-ea"/>
              </a:rPr>
              <a:t>조정률과</a:t>
            </a:r>
            <a:r>
              <a:rPr lang="ko-KR" altLang="en-US" sz="1500" dirty="0" smtClean="0">
                <a:latin typeface="+mn-ea"/>
              </a:rPr>
              <a:t> 전체 </a:t>
            </a:r>
            <a:r>
              <a:rPr lang="ko-KR" altLang="en-US" sz="1500" dirty="0" err="1" smtClean="0">
                <a:latin typeface="+mn-ea"/>
              </a:rPr>
              <a:t>평균조정률</a:t>
            </a:r>
            <a:r>
              <a:rPr lang="ko-KR" altLang="en-US" sz="1500" dirty="0" smtClean="0">
                <a:latin typeface="+mn-ea"/>
              </a:rPr>
              <a:t> 중 낮은 </a:t>
            </a:r>
            <a:r>
              <a:rPr lang="ko-KR" altLang="en-US" sz="1500" dirty="0" err="1" smtClean="0">
                <a:latin typeface="+mn-ea"/>
              </a:rPr>
              <a:t>조정률</a:t>
            </a:r>
            <a:r>
              <a:rPr lang="ko-KR" altLang="en-US" sz="1500" dirty="0" smtClean="0">
                <a:latin typeface="+mn-ea"/>
              </a:rPr>
              <a:t> 적용</a:t>
            </a:r>
            <a:r>
              <a:rPr lang="en-US" altLang="ko-KR" sz="15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latin typeface="+mn-ea"/>
              </a:rPr>
              <a:t>                                              </a:t>
            </a:r>
            <a:r>
              <a:rPr lang="ko-KR" altLang="en-US" sz="1500" dirty="0" smtClean="0">
                <a:latin typeface="+mn-ea"/>
              </a:rPr>
              <a:t>다만</a:t>
            </a:r>
            <a:r>
              <a:rPr lang="en-US" altLang="ko-KR" sz="1500" dirty="0" smtClean="0">
                <a:latin typeface="+mn-ea"/>
              </a:rPr>
              <a:t>,  1</a:t>
            </a:r>
            <a:r>
              <a:rPr lang="ko-KR" altLang="en-US" sz="1500" dirty="0" smtClean="0">
                <a:latin typeface="+mn-ea"/>
              </a:rPr>
              <a:t>품목만 등재된 </a:t>
            </a:r>
            <a:r>
              <a:rPr lang="ko-KR" altLang="en-US" sz="1500" dirty="0" err="1" smtClean="0">
                <a:latin typeface="+mn-ea"/>
              </a:rPr>
              <a:t>품목군</a:t>
            </a:r>
            <a:r>
              <a:rPr lang="en-US" altLang="ko-KR" sz="1500" dirty="0" smtClean="0">
                <a:latin typeface="+mn-ea"/>
              </a:rPr>
              <a:t>(</a:t>
            </a:r>
            <a:r>
              <a:rPr lang="ko-KR" altLang="en-US" sz="1500" dirty="0" smtClean="0">
                <a:latin typeface="+mn-ea"/>
              </a:rPr>
              <a:t>중분류</a:t>
            </a:r>
            <a:r>
              <a:rPr lang="en-US" altLang="ko-KR" sz="1500" dirty="0" smtClean="0">
                <a:latin typeface="+mn-ea"/>
              </a:rPr>
              <a:t>)</a:t>
            </a:r>
            <a:r>
              <a:rPr lang="ko-KR" altLang="en-US" sz="1500" dirty="0" smtClean="0">
                <a:latin typeface="+mn-ea"/>
              </a:rPr>
              <a:t>은 조사된 조정률 적용</a:t>
            </a:r>
            <a:endParaRPr lang="en-US" altLang="ko-KR" sz="15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89090" name="Image" r:id="rId3" imgW="4632577" imgH="1054521" progId="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59334" y="891522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품목군별 </a:t>
            </a:r>
            <a:r>
              <a:rPr lang="ko-KR" altLang="en-US" sz="2000" dirty="0" err="1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평균조정률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현황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39552" y="1755618"/>
          <a:ext cx="8064897" cy="3833622"/>
        </p:xfrm>
        <a:graphic>
          <a:graphicData uri="http://schemas.openxmlformats.org/drawingml/2006/table">
            <a:tbl>
              <a:tblPr/>
              <a:tblGrid>
                <a:gridCol w="4464496"/>
                <a:gridCol w="1224136"/>
                <a:gridCol w="1224136"/>
                <a:gridCol w="1152129"/>
              </a:tblGrid>
              <a:tr h="36053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평균조정률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96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전체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제조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수입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19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전체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8.33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5.78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10.53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3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골유합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및 골절 고정용군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(C)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12.98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10.65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14.48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관절경</a:t>
                      </a:r>
                      <a:r>
                        <a:rPr lang="ko-KR" alt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수술관련 연부 조직 고정용군</a:t>
                      </a:r>
                      <a:r>
                        <a:rPr lang="en-US" altLang="ko-KR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(D)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13.74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13.98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13.70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1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흉부외과용군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(G)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6.17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4.08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6.34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5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신경외과용군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(H)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3.12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0.47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3.46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9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안이비인후과용군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(I)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13.10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8.41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13.60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일반재료군</a:t>
                      </a:r>
                      <a:r>
                        <a:rPr lang="en-US" altLang="ko-KR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K)</a:t>
                      </a: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3.94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3.21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5.73</a:t>
                      </a:r>
                      <a:endParaRPr lang="en-US" sz="16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90114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사전열람 및 의견제출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사전열람 업체 및 품목</a:t>
            </a:r>
            <a:endParaRPr lang="en-US" altLang="ko-KR" sz="800" b="1" dirty="0" smtClean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395535" y="2060848"/>
          <a:ext cx="8280920" cy="3833622"/>
        </p:xfrm>
        <a:graphic>
          <a:graphicData uri="http://schemas.openxmlformats.org/drawingml/2006/table">
            <a:tbl>
              <a:tblPr/>
              <a:tblGrid>
                <a:gridCol w="952672"/>
                <a:gridCol w="3758885"/>
                <a:gridCol w="1151041"/>
                <a:gridCol w="1245802"/>
                <a:gridCol w="1172520"/>
              </a:tblGrid>
              <a:tr h="39932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업체수</a:t>
                      </a: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</a:t>
                      </a: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조사품목수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중분류수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1297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합 계 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360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4,839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665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9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핵의학검사용군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3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골유합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및 골절 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고정용군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68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1,860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224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관절경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수술관련 연부 조직 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고정용군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25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170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1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G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흉부외과용군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412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98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5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신경외과용군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184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80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9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안이비인후과용군</a:t>
                      </a:r>
                      <a:endParaRPr lang="en-US" altLang="ko-KR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52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216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38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K</a:t>
                      </a: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군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일반재료군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211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1,996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204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9797" marR="5979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93186" name="Image" r:id="rId3" imgW="4632577" imgH="1054521" progId="">
              <p:embed/>
            </p:oleObj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11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59334" y="764704"/>
            <a:ext cx="8361138" cy="5955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상한금액 조정안 서식 설명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b="1" dirty="0" smtClean="0">
                <a:latin typeface="+mn-ea"/>
              </a:rPr>
              <a:t>-  </a:t>
            </a:r>
            <a:r>
              <a:rPr lang="ko-KR" altLang="en-US" b="1" dirty="0" smtClean="0">
                <a:latin typeface="+mn-ea"/>
              </a:rPr>
              <a:t>인정상한금액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제조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수입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원가 </a:t>
            </a:r>
            <a:r>
              <a:rPr lang="en-US" altLang="ko-KR" b="1" dirty="0" smtClean="0">
                <a:latin typeface="+mn-ea"/>
              </a:rPr>
              <a:t>× (1 + </a:t>
            </a:r>
            <a:r>
              <a:rPr lang="ko-KR" altLang="en-US" b="1" dirty="0" smtClean="0">
                <a:latin typeface="+mn-ea"/>
              </a:rPr>
              <a:t>관세율 </a:t>
            </a:r>
            <a:r>
              <a:rPr lang="en-US" altLang="ko-KR" b="1" dirty="0" smtClean="0">
                <a:latin typeface="+mn-ea"/>
              </a:rPr>
              <a:t>+ </a:t>
            </a:r>
            <a:r>
              <a:rPr lang="ko-KR" altLang="en-US" b="1" dirty="0" smtClean="0">
                <a:latin typeface="+mn-ea"/>
              </a:rPr>
              <a:t>수입제비용</a:t>
            </a:r>
            <a:r>
              <a:rPr lang="en-US" altLang="ko-KR" b="1" dirty="0" smtClean="0">
                <a:latin typeface="+mn-ea"/>
              </a:rPr>
              <a:t>) × </a:t>
            </a:r>
            <a:r>
              <a:rPr lang="ko-KR" altLang="en-US" b="1" dirty="0" smtClean="0">
                <a:latin typeface="+mn-ea"/>
              </a:rPr>
              <a:t>인정배수</a:t>
            </a:r>
            <a:endParaRPr lang="en-US" altLang="ko-KR" b="1" dirty="0" smtClean="0"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altLang="ko-KR" b="1" dirty="0" smtClean="0">
                <a:latin typeface="+mn-ea"/>
              </a:rPr>
              <a:t>    </a:t>
            </a:r>
            <a:r>
              <a:rPr lang="ko-KR" altLang="en-US" b="1" dirty="0" smtClean="0">
                <a:latin typeface="+mn-ea"/>
              </a:rPr>
              <a:t>다만 인정 상함금액은 현 상한금액을 초과할 수 없음</a:t>
            </a:r>
            <a:endParaRPr lang="en-US" altLang="ko-KR" b="1" dirty="0" smtClean="0"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b="1" dirty="0" smtClean="0"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smtClean="0">
                <a:latin typeface="+mn-ea"/>
              </a:rPr>
              <a:t>품목별 인하율 </a:t>
            </a:r>
            <a:r>
              <a:rPr lang="en-US" altLang="ko-KR" b="1" dirty="0" smtClean="0">
                <a:latin typeface="+mn-ea"/>
              </a:rPr>
              <a:t>: (</a:t>
            </a:r>
            <a:r>
              <a:rPr lang="ko-KR" altLang="en-US" b="1" dirty="0" smtClean="0">
                <a:latin typeface="+mn-ea"/>
              </a:rPr>
              <a:t>현 상한금액 </a:t>
            </a:r>
            <a:r>
              <a:rPr lang="en-US" altLang="ko-KR" b="1" dirty="0" smtClean="0">
                <a:latin typeface="+mn-ea"/>
              </a:rPr>
              <a:t>– </a:t>
            </a:r>
            <a:r>
              <a:rPr lang="ko-KR" altLang="en-US" b="1" dirty="0" smtClean="0">
                <a:latin typeface="+mn-ea"/>
              </a:rPr>
              <a:t>인정 상한금액</a:t>
            </a:r>
            <a:r>
              <a:rPr lang="en-US" altLang="ko-KR" b="1" dirty="0" smtClean="0">
                <a:latin typeface="+mn-ea"/>
              </a:rPr>
              <a:t>) / </a:t>
            </a:r>
            <a:r>
              <a:rPr lang="ko-KR" altLang="en-US" b="1" dirty="0" smtClean="0">
                <a:latin typeface="+mn-ea"/>
              </a:rPr>
              <a:t>현 상한금액</a:t>
            </a:r>
            <a:endParaRPr lang="en-US" altLang="ko-KR" b="1" dirty="0" smtClean="0"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endParaRPr lang="en-US" altLang="ko-KR" b="1" dirty="0" smtClean="0"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smtClean="0">
                <a:latin typeface="+mn-ea"/>
              </a:rPr>
              <a:t>조정 상한금액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현 상한금액 </a:t>
            </a:r>
            <a:r>
              <a:rPr lang="en-US" altLang="ko-KR" b="1" dirty="0" smtClean="0">
                <a:latin typeface="+mn-ea"/>
              </a:rPr>
              <a:t>– (</a:t>
            </a:r>
            <a:r>
              <a:rPr lang="ko-KR" altLang="en-US" b="1" dirty="0" smtClean="0">
                <a:latin typeface="+mn-ea"/>
              </a:rPr>
              <a:t>현 상한금액 </a:t>
            </a:r>
            <a:r>
              <a:rPr lang="en-US" altLang="ko-KR" b="1" dirty="0" smtClean="0">
                <a:latin typeface="+mn-ea"/>
              </a:rPr>
              <a:t>× </a:t>
            </a:r>
            <a:r>
              <a:rPr lang="ko-KR" altLang="en-US" b="1" dirty="0" err="1" smtClean="0">
                <a:latin typeface="+mn-ea"/>
              </a:rPr>
              <a:t>중분류별</a:t>
            </a:r>
            <a:r>
              <a:rPr lang="ko-KR" altLang="en-US" b="1" dirty="0" smtClean="0">
                <a:latin typeface="+mn-ea"/>
              </a:rPr>
              <a:t> 인하율</a:t>
            </a:r>
            <a:r>
              <a:rPr lang="en-US" altLang="ko-KR" b="1" dirty="0" smtClean="0">
                <a:latin typeface="+mn-ea"/>
              </a:rPr>
              <a:t>)  </a:t>
            </a:r>
            <a:r>
              <a:rPr lang="ko-KR" altLang="en-US" b="1" dirty="0" smtClean="0">
                <a:latin typeface="+mn-ea"/>
              </a:rPr>
              <a:t> </a:t>
            </a:r>
            <a:endParaRPr lang="en-US" altLang="ko-KR" dirty="0" smtClean="0">
              <a:solidFill>
                <a:srgbClr val="0033CC"/>
              </a:solidFill>
              <a:latin typeface="+mn-ea"/>
            </a:endParaRPr>
          </a:p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endParaRPr lang="en-US" altLang="ko-KR" b="1" dirty="0" smtClean="0">
              <a:latin typeface="맑은 고딕"/>
              <a:ea typeface="맑은 고딕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611560" y="1628800"/>
          <a:ext cx="7992886" cy="576064"/>
        </p:xfrm>
        <a:graphic>
          <a:graphicData uri="http://schemas.openxmlformats.org/drawingml/2006/table">
            <a:tbl>
              <a:tblPr/>
              <a:tblGrid>
                <a:gridCol w="2592288"/>
                <a:gridCol w="1224136"/>
                <a:gridCol w="2664296"/>
                <a:gridCol w="792088"/>
                <a:gridCol w="720078"/>
              </a:tblGrid>
              <a:tr h="32007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 err="1">
                          <a:latin typeface="+mn-ea"/>
                          <a:ea typeface="+mn-ea"/>
                        </a:rPr>
                        <a:t>중분류명</a:t>
                      </a:r>
                      <a:endParaRPr lang="ko-KR" altLang="en-US" sz="15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코드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품명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규격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단위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5992">
                <a:tc>
                  <a:txBody>
                    <a:bodyPr/>
                    <a:lstStyle/>
                    <a:p>
                      <a:pPr algn="ctr" fontAlgn="ctr"/>
                      <a:endParaRPr lang="en-US" sz="15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5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5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5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5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611560" y="2492896"/>
          <a:ext cx="7992891" cy="1008112"/>
        </p:xfrm>
        <a:graphic>
          <a:graphicData uri="http://schemas.openxmlformats.org/drawingml/2006/table">
            <a:tbl>
              <a:tblPr/>
              <a:tblGrid>
                <a:gridCol w="1008112"/>
                <a:gridCol w="768086"/>
                <a:gridCol w="888099"/>
                <a:gridCol w="888099"/>
                <a:gridCol w="888099"/>
                <a:gridCol w="888099"/>
                <a:gridCol w="888099"/>
                <a:gridCol w="888099"/>
                <a:gridCol w="888099"/>
              </a:tblGrid>
              <a:tr h="3810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제조</a:t>
                      </a:r>
                      <a:r>
                        <a:rPr lang="en-US" altLang="ko-KR" sz="1500" b="1" i="0" u="none" strike="noStrike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수입</a:t>
                      </a:r>
                      <a:r>
                        <a:rPr lang="en-US" altLang="ko-KR" sz="1500" b="1" i="0" u="none" strike="noStrike" dirty="0"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원가 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관세율 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수입</a:t>
                      </a:r>
                      <a:b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 smtClean="0">
                          <a:latin typeface="+mn-ea"/>
                          <a:ea typeface="+mn-ea"/>
                        </a:rPr>
                        <a:t> 제비용 </a:t>
                      </a:r>
                      <a:endParaRPr lang="ko-KR" altLang="en-US" sz="15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인정</a:t>
                      </a:r>
                      <a:b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 smtClean="0">
                          <a:latin typeface="+mn-ea"/>
                          <a:ea typeface="+mn-ea"/>
                        </a:rPr>
                        <a:t> 배수 </a:t>
                      </a:r>
                      <a:endParaRPr lang="ko-KR" altLang="en-US" sz="15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인정</a:t>
                      </a:r>
                      <a:b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상한금액 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품목별</a:t>
                      </a:r>
                      <a:b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 smtClean="0">
                          <a:latin typeface="+mn-ea"/>
                          <a:ea typeface="+mn-ea"/>
                        </a:rPr>
                        <a:t> 인하율 </a:t>
                      </a:r>
                      <a:endParaRPr lang="ko-KR" altLang="en-US" sz="1500" b="1" i="0" u="none" strike="noStrike" dirty="0">
                        <a:latin typeface="+mn-ea"/>
                        <a:ea typeface="+mn-ea"/>
                      </a:endParaRP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 err="1">
                          <a:latin typeface="+mn-ea"/>
                          <a:ea typeface="+mn-ea"/>
                        </a:rPr>
                        <a:t>중분류별</a:t>
                      </a:r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</a:br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인하율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상한금액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9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현행 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500" b="1" i="0" u="none" strike="noStrike" dirty="0">
                          <a:latin typeface="+mn-ea"/>
                          <a:ea typeface="+mn-ea"/>
                        </a:rPr>
                        <a:t> 조정 </a:t>
                      </a:r>
                    </a:p>
                  </a:txBody>
                  <a:tcPr marL="8467" marR="8467" marT="8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8996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500" b="0" i="0" u="none" strike="noStrike" dirty="0">
                          <a:latin typeface="+mn-ea"/>
                          <a:ea typeface="+mn-ea"/>
                        </a:rPr>
                        <a:t>      </a:t>
                      </a:r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1,000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8.00%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8.44%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500" b="0" i="0" u="none" strike="noStrike" dirty="0"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2.05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500" b="0" i="0" u="none" strike="noStrike" dirty="0">
                          <a:latin typeface="+mn-ea"/>
                          <a:ea typeface="+mn-ea"/>
                        </a:rPr>
                        <a:t>      </a:t>
                      </a:r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2,387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20.43%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23.00%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500" b="0" i="0" u="none" strike="noStrike" dirty="0">
                          <a:latin typeface="+mn-ea"/>
                          <a:ea typeface="+mn-ea"/>
                        </a:rPr>
                        <a:t>      </a:t>
                      </a:r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3,000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500" b="0" i="0" u="none" strike="noStrike" dirty="0">
                          <a:latin typeface="+mn-ea"/>
                          <a:ea typeface="+mn-ea"/>
                        </a:rPr>
                        <a:t>      </a:t>
                      </a:r>
                      <a:r>
                        <a:rPr lang="en-US" altLang="ko-KR" sz="1500" b="0" i="0" u="none" strike="noStrike" dirty="0">
                          <a:latin typeface="+mn-ea"/>
                          <a:ea typeface="+mn-ea"/>
                        </a:rPr>
                        <a:t>2,310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94210" name="Image" r:id="rId3" imgW="4632577" imgH="1054521" progId="">
              <p:embed/>
            </p:oleObj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12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59334" y="980728"/>
            <a:ext cx="8352928" cy="4019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의견제출 기한 및 기관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 의견제출 기한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en-US" altLang="ko-KR" sz="2000" b="1" dirty="0" smtClean="0">
                <a:solidFill>
                  <a:srgbClr val="C00000"/>
                </a:solidFill>
                <a:latin typeface="+mn-ea"/>
              </a:rPr>
              <a:t>2015. 4. 13(</a:t>
            </a:r>
            <a:r>
              <a:rPr lang="ko-KR" altLang="en-US" sz="2000" b="1" dirty="0" smtClean="0">
                <a:solidFill>
                  <a:srgbClr val="C00000"/>
                </a:solidFill>
                <a:latin typeface="+mn-ea"/>
              </a:rPr>
              <a:t>월</a:t>
            </a:r>
            <a:r>
              <a:rPr lang="en-US" altLang="ko-KR" sz="2000" b="1" dirty="0" smtClean="0">
                <a:solidFill>
                  <a:srgbClr val="C00000"/>
                </a:solidFill>
                <a:latin typeface="+mn-ea"/>
              </a:rPr>
              <a:t>)</a:t>
            </a:r>
            <a:r>
              <a:rPr lang="ko-KR" altLang="en-US" sz="2000" b="1" dirty="0" smtClean="0">
                <a:solidFill>
                  <a:srgbClr val="C00000"/>
                </a:solidFill>
                <a:latin typeface="+mn-ea"/>
              </a:rPr>
              <a:t>까지</a:t>
            </a:r>
            <a:endParaRPr lang="en-US" altLang="ko-KR" b="1" dirty="0" smtClean="0">
              <a:solidFill>
                <a:srgbClr val="C00000"/>
              </a:solidFill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※ </a:t>
            </a:r>
            <a:r>
              <a:rPr lang="ko-KR" altLang="en-US" b="1" dirty="0" smtClean="0">
                <a:latin typeface="+mn-ea"/>
              </a:rPr>
              <a:t>우편제출의 경우는 반드시 등기로 하여야 하며</a:t>
            </a:r>
            <a:r>
              <a:rPr lang="en-US" altLang="ko-KR" b="1" dirty="0" smtClean="0">
                <a:latin typeface="+mn-ea"/>
              </a:rPr>
              <a:t>, 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   ‘15.4.13</a:t>
            </a:r>
            <a:r>
              <a:rPr lang="ko-KR" altLang="en-US" b="1" dirty="0" smtClean="0">
                <a:latin typeface="+mn-ea"/>
              </a:rPr>
              <a:t>일 도착분까지 인정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※ </a:t>
            </a:r>
            <a:r>
              <a:rPr lang="ko-KR" altLang="en-US" b="1" dirty="0" smtClean="0">
                <a:latin typeface="+mn-ea"/>
              </a:rPr>
              <a:t>기한 내에 제출하지 않은 경우 이의가 없는 것으로 간주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의견제출 및 문의처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건강보험심사평가원 치료재료실 재료기획부 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∙ </a:t>
            </a:r>
            <a:r>
              <a:rPr lang="ko-KR" altLang="en-US" b="1" dirty="0" smtClean="0">
                <a:latin typeface="+mn-ea"/>
              </a:rPr>
              <a:t>주소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서울시 서초구 </a:t>
            </a:r>
            <a:r>
              <a:rPr lang="ko-KR" altLang="en-US" b="1" dirty="0" err="1" smtClean="0">
                <a:latin typeface="+mn-ea"/>
              </a:rPr>
              <a:t>효령로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168(</a:t>
            </a:r>
            <a:r>
              <a:rPr lang="ko-KR" altLang="en-US" b="1" dirty="0" smtClean="0">
                <a:latin typeface="+mn-ea"/>
              </a:rPr>
              <a:t>서초동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국제전자센터 </a:t>
            </a:r>
            <a:r>
              <a:rPr lang="en-US" altLang="ko-KR" b="1" dirty="0" smtClean="0">
                <a:latin typeface="+mn-ea"/>
              </a:rPr>
              <a:t>22</a:t>
            </a:r>
            <a:r>
              <a:rPr lang="ko-KR" altLang="en-US" b="1" dirty="0" smtClean="0">
                <a:latin typeface="+mn-ea"/>
              </a:rPr>
              <a:t>층</a:t>
            </a:r>
            <a:endParaRPr lang="en-US" altLang="ko-KR" b="1" dirty="0" smtClean="0">
              <a:latin typeface="+mn-ea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   ∙ </a:t>
            </a:r>
            <a:r>
              <a:rPr lang="ko-KR" altLang="en-US" b="1" dirty="0" smtClean="0">
                <a:latin typeface="+mn-ea"/>
              </a:rPr>
              <a:t>전화문의 </a:t>
            </a:r>
            <a:r>
              <a:rPr lang="en-US" altLang="ko-KR" b="1" dirty="0" smtClean="0">
                <a:latin typeface="+mn-ea"/>
              </a:rPr>
              <a:t>: 02-2023-1007, 1003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2826"/>
            </a:avLst>
          </a:prstGeom>
          <a:noFill/>
          <a:ln w="50800">
            <a:solidFill>
              <a:srgbClr val="0000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363" name="Object 5"/>
          <p:cNvGraphicFramePr>
            <a:graphicFrameLocks noChangeAspect="1"/>
          </p:cNvGraphicFramePr>
          <p:nvPr/>
        </p:nvGraphicFramePr>
        <p:xfrm>
          <a:off x="6876256" y="249605"/>
          <a:ext cx="2031305" cy="410948"/>
        </p:xfrm>
        <a:graphic>
          <a:graphicData uri="http://schemas.openxmlformats.org/presentationml/2006/ole">
            <p:oleObj spid="_x0000_s91138" name="Image" r:id="rId3" imgW="4632577" imgH="1054521" progId="">
              <p:embed/>
            </p:oleObj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23528" y="663220"/>
            <a:ext cx="842493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8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향후 추진계획</a:t>
            </a:r>
            <a:endParaRPr lang="en-US" altLang="ko-KR" sz="28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9334" y="1533609"/>
            <a:ext cx="8352928" cy="3141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추진일정</a:t>
            </a:r>
            <a:endParaRPr lang="en-US" altLang="ko-KR" sz="2000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endParaRPr lang="en-US" altLang="ko-KR" sz="800" b="1" dirty="0" smtClean="0"/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+mn-ea"/>
              </a:rPr>
              <a:t>- </a:t>
            </a:r>
            <a:r>
              <a:rPr lang="ko-KR" altLang="en-US" b="1" dirty="0" smtClean="0">
                <a:latin typeface="+mn-ea"/>
              </a:rPr>
              <a:t> 조사결과 업체열람 및 업계 간담회</a:t>
            </a:r>
            <a:r>
              <a:rPr lang="en-US" altLang="ko-KR" b="1" dirty="0" smtClean="0">
                <a:latin typeface="+mn-ea"/>
              </a:rPr>
              <a:t>(~4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이의신청 검토 및 업체 방문</a:t>
            </a:r>
            <a:r>
              <a:rPr lang="en-US" altLang="ko-KR" b="1" dirty="0" smtClean="0">
                <a:latin typeface="+mn-ea"/>
              </a:rPr>
              <a:t>(~4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치료재료전문평가위원회 평가</a:t>
            </a:r>
            <a:r>
              <a:rPr lang="en-US" altLang="ko-KR" b="1" dirty="0" smtClean="0">
                <a:latin typeface="+mn-ea"/>
              </a:rPr>
              <a:t>(~5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</a:t>
            </a:r>
            <a:r>
              <a:rPr lang="ko-KR" altLang="en-US" b="1" dirty="0" smtClean="0">
                <a:latin typeface="+mn-ea"/>
              </a:rPr>
              <a:t> 독립적 검토</a:t>
            </a:r>
            <a:r>
              <a:rPr lang="en-US" altLang="ko-KR" b="1" dirty="0" smtClean="0">
                <a:latin typeface="+mn-ea"/>
              </a:rPr>
              <a:t>(~10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err="1" smtClean="0">
                <a:latin typeface="+mn-ea"/>
              </a:rPr>
              <a:t>독립적검토에</a:t>
            </a:r>
            <a:r>
              <a:rPr lang="ko-KR" altLang="en-US" b="1" dirty="0" smtClean="0">
                <a:latin typeface="+mn-ea"/>
              </a:rPr>
              <a:t> 대한 치료재료전문평가위원회 재평가</a:t>
            </a:r>
            <a:r>
              <a:rPr lang="en-US" altLang="ko-KR" b="1" dirty="0" smtClean="0">
                <a:latin typeface="+mn-ea"/>
              </a:rPr>
              <a:t>(~11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</a:p>
          <a:p>
            <a:pPr marL="180975" indent="-180975" eaLnBrk="0" hangingPunct="0">
              <a:lnSpc>
                <a:spcPct val="120000"/>
              </a:lnSpc>
              <a:spcBef>
                <a:spcPct val="30000"/>
              </a:spcBef>
              <a:defRPr/>
            </a:pPr>
            <a:r>
              <a:rPr lang="en-US" altLang="ko-KR" b="1" dirty="0" smtClean="0">
                <a:latin typeface="+mn-ea"/>
              </a:rPr>
              <a:t> -  </a:t>
            </a:r>
            <a:r>
              <a:rPr lang="ko-KR" altLang="en-US" b="1" dirty="0" smtClean="0">
                <a:latin typeface="+mn-ea"/>
              </a:rPr>
              <a:t>건강보험정책심의위원회 심의 및 고시</a:t>
            </a:r>
            <a:r>
              <a:rPr lang="en-US" altLang="ko-KR" b="1" dirty="0" smtClean="0">
                <a:latin typeface="+mn-ea"/>
              </a:rPr>
              <a:t>(~12</a:t>
            </a:r>
            <a:r>
              <a:rPr lang="ko-KR" altLang="en-US" b="1" dirty="0" smtClean="0">
                <a:latin typeface="+mn-ea"/>
              </a:rPr>
              <a:t>월</a:t>
            </a:r>
            <a:r>
              <a:rPr lang="en-US" altLang="ko-KR" b="1" dirty="0" smtClean="0">
                <a:latin typeface="+mn-ea"/>
              </a:rPr>
              <a:t>)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 smtClean="0"/>
              <a:t>13</a:t>
            </a:r>
            <a:endParaRPr lang="ko-KR" altLang="en-US" dirty="0"/>
          </a:p>
        </p:txBody>
      </p:sp>
      <p:pic>
        <p:nvPicPr>
          <p:cNvPr id="73731" name="Picture 3" descr="D:\잡동사니\MI_symbolmark\MI_symbolmark.jpg"/>
          <p:cNvPicPr>
            <a:picLocks noChangeAspect="1" noChangeArrowheads="1"/>
          </p:cNvPicPr>
          <p:nvPr/>
        </p:nvPicPr>
        <p:blipFill>
          <a:blip r:embed="rId4" cstate="print"/>
          <a:srcRect l="20584" t="33779" r="25580" b="52498"/>
          <a:stretch>
            <a:fillRect/>
          </a:stretch>
        </p:blipFill>
        <p:spPr bwMode="auto">
          <a:xfrm>
            <a:off x="5091802" y="239382"/>
            <a:ext cx="1555374" cy="432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:\황인옥\업무\브랜드개발\2008\캐릭터\최종\이미지별 GIF화일(이미지만)\인사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471" y="1916832"/>
            <a:ext cx="2194409" cy="2990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63500" dir="8100000" algn="tr" rotWithShape="0">
              <a:srgbClr val="000000">
                <a:alpha val="29999"/>
              </a:srgbClr>
            </a:outerShdw>
          </a:effectLst>
        </p:spPr>
      </p:pic>
      <p:pic>
        <p:nvPicPr>
          <p:cNvPr id="5" name="그림 4" descr="01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7000" y="2949575"/>
            <a:ext cx="335915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2187</TotalTime>
  <Words>1152</Words>
  <Application>Microsoft Office PowerPoint</Application>
  <PresentationFormat>화면 슬라이드 쇼(4:3)</PresentationFormat>
  <Paragraphs>299</Paragraphs>
  <Slides>17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9" baseType="lpstr">
      <vt:lpstr>Office 테마</vt:lpstr>
      <vt:lpstr>Image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HIRA</dc:creator>
  <cp:lastModifiedBy>HIRA</cp:lastModifiedBy>
  <cp:revision>247</cp:revision>
  <dcterms:created xsi:type="dcterms:W3CDTF">2015-01-26T23:20:01Z</dcterms:created>
  <dcterms:modified xsi:type="dcterms:W3CDTF">2015-03-23T05:31:32Z</dcterms:modified>
</cp:coreProperties>
</file>